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434" r:id="rId3"/>
    <p:sldId id="436" r:id="rId4"/>
    <p:sldId id="462" r:id="rId5"/>
    <p:sldId id="463" r:id="rId6"/>
    <p:sldId id="470" r:id="rId7"/>
    <p:sldId id="474" r:id="rId8"/>
    <p:sldId id="449" r:id="rId9"/>
    <p:sldId id="465" r:id="rId10"/>
    <p:sldId id="448" r:id="rId11"/>
    <p:sldId id="477" r:id="rId12"/>
    <p:sldId id="443" r:id="rId13"/>
    <p:sldId id="444" r:id="rId14"/>
    <p:sldId id="445" r:id="rId15"/>
    <p:sldId id="478" r:id="rId16"/>
    <p:sldId id="446" r:id="rId17"/>
    <p:sldId id="447" r:id="rId18"/>
    <p:sldId id="451" r:id="rId19"/>
    <p:sldId id="461" r:id="rId20"/>
    <p:sldId id="479" r:id="rId21"/>
    <p:sldId id="455" r:id="rId22"/>
    <p:sldId id="454" r:id="rId23"/>
    <p:sldId id="452" r:id="rId24"/>
    <p:sldId id="404" r:id="rId25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  <a:srgbClr val="00FFFF"/>
    <a:srgbClr val="FF9933"/>
    <a:srgbClr val="FF66FF"/>
    <a:srgbClr val="00FF00"/>
    <a:srgbClr val="0000CC"/>
    <a:srgbClr val="FF6699"/>
    <a:srgbClr val="FF9999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6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88A9B-6D9E-41E0-B0CA-2114F690E02D}" type="slidenum">
              <a:rPr lang="ru-RU" smtClean="0"/>
              <a:pPr/>
              <a:t>20</a:t>
            </a:fld>
            <a:endParaRPr lang="ru-RU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4F1A2-C08F-45E3-9D62-72FBB29867FE}" type="slidenum">
              <a:rPr lang="ru-RU" smtClean="0"/>
              <a:pPr/>
              <a:t>21</a:t>
            </a:fld>
            <a:endParaRPr lang="ru-RU" dirty="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F27C2-3ACF-475E-9BD4-2EB01784B638}" type="slidenum">
              <a:rPr lang="ru-RU" smtClean="0"/>
              <a:pPr/>
              <a:t>23</a:t>
            </a:fld>
            <a:endParaRPr lang="ru-RU" dirty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94DD68-A771-4222-BA4B-E2431544ABAA}" type="slidenum">
              <a:rPr lang="ru-RU" smtClean="0"/>
              <a:pPr/>
              <a:t>24</a:t>
            </a:fld>
            <a:endParaRPr lang="ru-RU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84749F-7B6D-4D7A-8C77-075EED42FE5E}" type="slidenum">
              <a:rPr lang="ru-RU" smtClean="0"/>
              <a:pPr/>
              <a:t>3</a:t>
            </a:fld>
            <a:endParaRPr lang="ru-RU" dirty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6A8A5B-4FB2-4FDC-B4D4-AB7459E607E5}" type="slidenum">
              <a:rPr lang="ru-RU" smtClean="0"/>
              <a:pPr/>
              <a:t>4</a:t>
            </a:fld>
            <a:endParaRPr lang="ru-RU" dirty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88A9B-6D9E-41E0-B0CA-2114F690E02D}" type="slidenum">
              <a:rPr lang="ru-RU" smtClean="0"/>
              <a:pPr/>
              <a:t>7</a:t>
            </a:fld>
            <a:endParaRPr lang="ru-RU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4F1A2-C08F-45E3-9D62-72FBB29867FE}" type="slidenum">
              <a:rPr lang="ru-RU" smtClean="0"/>
              <a:pPr/>
              <a:t>8</a:t>
            </a:fld>
            <a:endParaRPr lang="ru-RU" dirty="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88A9B-6D9E-41E0-B0CA-2114F690E02D}" type="slidenum">
              <a:rPr lang="ru-RU" smtClean="0"/>
              <a:pPr/>
              <a:t>11</a:t>
            </a:fld>
            <a:endParaRPr lang="ru-RU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781FC-0104-448F-841B-AF1B6084CD7E}" type="slidenum">
              <a:rPr lang="ru-RU" smtClean="0"/>
              <a:pPr/>
              <a:t>12</a:t>
            </a:fld>
            <a:endParaRPr lang="ru-RU" dirty="0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88A9B-6D9E-41E0-B0CA-2114F690E02D}" type="slidenum">
              <a:rPr lang="ru-RU" smtClean="0"/>
              <a:pPr/>
              <a:t>15</a:t>
            </a:fld>
            <a:endParaRPr lang="ru-RU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4F1A2-C08F-45E3-9D62-72FBB29867FE}" type="slidenum">
              <a:rPr lang="ru-RU" smtClean="0"/>
              <a:pPr/>
              <a:t>16</a:t>
            </a:fld>
            <a:endParaRPr lang="ru-RU" dirty="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B77E7-FD35-498C-A525-8882D7831D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</a:t>
            </a:r>
            <a:r>
              <a:rPr lang="ru-RU" sz="4000" b="1" dirty="0" smtClean="0">
                <a:solidFill>
                  <a:schemeClr val="bg1"/>
                </a:solidFill>
              </a:rPr>
              <a:t>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</a:t>
            </a:r>
            <a:r>
              <a:rPr lang="ru-RU" sz="2400" b="1" dirty="0" smtClean="0">
                <a:solidFill>
                  <a:schemeClr val="bg1"/>
                </a:solidFill>
              </a:rPr>
              <a:t>1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Предмет, законы и функции логики</a:t>
            </a: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тождества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0000" y="1368000"/>
            <a:ext cx="6984000" cy="100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Если в пределах одного рассуждения понятия (термины) </a:t>
            </a:r>
            <a:br>
              <a:rPr lang="ru-RU" dirty="0" smtClean="0"/>
            </a:br>
            <a:r>
              <a:rPr lang="ru-RU" dirty="0" smtClean="0"/>
              <a:t>употреблять </a:t>
            </a:r>
            <a:r>
              <a:rPr lang="ru-RU" dirty="0" smtClean="0">
                <a:solidFill>
                  <a:srgbClr val="FF66FF"/>
                </a:solidFill>
              </a:rPr>
              <a:t>в разных смыслах</a:t>
            </a:r>
            <a:r>
              <a:rPr lang="ru-RU" dirty="0" smtClean="0"/>
              <a:t>, можно получить </a:t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нелепые выводы</a:t>
            </a:r>
            <a:r>
              <a:rPr lang="ru-RU" dirty="0" smtClean="0"/>
              <a:t> вроде нижеследующих: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8000" y="2376000"/>
            <a:ext cx="7848000" cy="277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600"/>
              </a:spcAft>
            </a:pPr>
            <a:r>
              <a:rPr lang="ru-RU" sz="1600" dirty="0" smtClean="0"/>
              <a:t>Всякий </a:t>
            </a:r>
            <a:r>
              <a:rPr lang="ru-RU" sz="1600" dirty="0" smtClean="0">
                <a:solidFill>
                  <a:srgbClr val="00FFFF"/>
                </a:solidFill>
              </a:rPr>
              <a:t>слон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имеет хобот</a:t>
            </a:r>
            <a:r>
              <a:rPr lang="ru-RU" sz="16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ru-RU" sz="1600" dirty="0" smtClean="0">
                <a:solidFill>
                  <a:srgbClr val="00FF00"/>
                </a:solidFill>
              </a:rPr>
              <a:t>Шахматные фигуры</a:t>
            </a:r>
            <a:r>
              <a:rPr lang="ru-RU" sz="1600" dirty="0" smtClean="0"/>
              <a:t>, которые в начальном положении занимают третьи </a:t>
            </a:r>
            <a:br>
              <a:rPr lang="ru-RU" sz="1600" dirty="0" smtClean="0"/>
            </a:br>
            <a:r>
              <a:rPr lang="ru-RU" sz="1600" dirty="0" smtClean="0"/>
              <a:t>от вертикальных краёв шахматной доски клетки в крайних горизонтальных рядах и могут перемещаться только по диагоналям, </a:t>
            </a:r>
            <a:br>
              <a:rPr lang="ru-RU" sz="1600" dirty="0" smtClean="0"/>
            </a:br>
            <a:r>
              <a:rPr lang="ru-RU" sz="1600" dirty="0" smtClean="0"/>
              <a:t>но не по горизонтальным и вертикальным рядам, суть </a:t>
            </a:r>
            <a:r>
              <a:rPr lang="ru-RU" sz="1600" dirty="0" smtClean="0">
                <a:solidFill>
                  <a:srgbClr val="00FFFF"/>
                </a:solidFill>
              </a:rPr>
              <a:t>слоны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шахматные фигуры</a:t>
            </a:r>
            <a:r>
              <a:rPr lang="ru-RU" sz="1600" dirty="0" smtClean="0"/>
              <a:t>, которые в начальном положении занимают третьи </a:t>
            </a:r>
            <a:br>
              <a:rPr lang="ru-RU" sz="1600" dirty="0" smtClean="0"/>
            </a:br>
            <a:r>
              <a:rPr lang="ru-RU" sz="1600" dirty="0" smtClean="0"/>
              <a:t>от вертикальных краёв шахматной доски клетки в крайних горизонтальных рядах и могут перемещаться только по диагоналям, </a:t>
            </a:r>
            <a:br>
              <a:rPr lang="ru-RU" sz="1600" dirty="0" smtClean="0"/>
            </a:br>
            <a:r>
              <a:rPr lang="ru-RU" sz="1600" dirty="0" smtClean="0"/>
              <a:t>но не по горизонтальным и вертикальным рядам, </a:t>
            </a:r>
            <a:r>
              <a:rPr lang="ru-RU" sz="1600" dirty="0" smtClean="0">
                <a:solidFill>
                  <a:srgbClr val="FFFF66"/>
                </a:solidFill>
              </a:rPr>
              <a:t>имеют хобот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FFFF66"/>
                </a:solidFill>
              </a:rPr>
              <a:t> </a:t>
            </a:r>
            <a:endParaRPr lang="ru-RU" sz="1600" dirty="0">
              <a:solidFill>
                <a:srgbClr val="FFFF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000" y="5400000"/>
            <a:ext cx="3168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300"/>
              </a:spcAft>
            </a:pPr>
            <a:r>
              <a:rPr lang="ru-RU" sz="1600" dirty="0" smtClean="0"/>
              <a:t>Все </a:t>
            </a:r>
            <a:r>
              <a:rPr lang="ru-RU" sz="1600" dirty="0" smtClean="0">
                <a:solidFill>
                  <a:srgbClr val="00FF00"/>
                </a:solidFill>
              </a:rPr>
              <a:t>люди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FF66FF"/>
                </a:solidFill>
              </a:rPr>
              <a:t>братья</a:t>
            </a:r>
            <a:r>
              <a:rPr lang="ru-RU" sz="1600" dirty="0" smtClean="0"/>
              <a:t>.</a:t>
            </a:r>
          </a:p>
          <a:p>
            <a:pPr>
              <a:spcAft>
                <a:spcPts val="300"/>
              </a:spcAft>
            </a:pPr>
            <a:r>
              <a:rPr lang="ru-RU" sz="1600" dirty="0" smtClean="0"/>
              <a:t>Мои </a:t>
            </a:r>
            <a:r>
              <a:rPr lang="ru-RU" sz="1600" dirty="0" smtClean="0">
                <a:solidFill>
                  <a:srgbClr val="00FFFF"/>
                </a:solidFill>
              </a:rPr>
              <a:t>сёстры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люди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br>
              <a:rPr lang="ru-RU" sz="1600" dirty="0" smtClean="0"/>
            </a:br>
            <a:r>
              <a:rPr lang="ru-RU" sz="1600" dirty="0" smtClean="0"/>
              <a:t>мои </a:t>
            </a:r>
            <a:r>
              <a:rPr lang="ru-RU" sz="1600" dirty="0" smtClean="0">
                <a:solidFill>
                  <a:srgbClr val="00FFFF"/>
                </a:solidFill>
              </a:rPr>
              <a:t>сёстры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FF66FF"/>
                </a:solidFill>
              </a:rPr>
              <a:t>братья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FF66FF"/>
                </a:solidFill>
              </a:rPr>
              <a:t> </a:t>
            </a:r>
            <a:endParaRPr lang="ru-RU" sz="1600" dirty="0">
              <a:solidFill>
                <a:srgbClr val="FF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000" y="5400000"/>
            <a:ext cx="3168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FF9933"/>
                </a:solidFill>
              </a:rPr>
              <a:t>Все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дети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разбежались</a:t>
            </a:r>
            <a:r>
              <a:rPr lang="ru-RU" sz="1600" dirty="0" smtClean="0"/>
              <a:t>.</a:t>
            </a:r>
          </a:p>
          <a:p>
            <a:pPr>
              <a:spcAft>
                <a:spcPts val="300"/>
              </a:spcAft>
            </a:pP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– </a:t>
            </a:r>
            <a:r>
              <a:rPr lang="ru-RU" sz="1600" dirty="0" smtClean="0">
                <a:solidFill>
                  <a:srgbClr val="00FF00"/>
                </a:solidFill>
              </a:rPr>
              <a:t>ребёнок</a:t>
            </a:r>
            <a:r>
              <a:rPr lang="ru-RU" sz="1600" dirty="0" smtClean="0"/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Следовательно,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Вася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66FF"/>
                </a:solidFill>
              </a:rPr>
              <a:t>разбежался</a:t>
            </a:r>
            <a:r>
              <a:rPr lang="ru-RU" sz="1600" dirty="0" smtClean="0"/>
              <a:t>.</a:t>
            </a:r>
            <a:r>
              <a:rPr lang="ru-RU" sz="1600" dirty="0" smtClean="0">
                <a:solidFill>
                  <a:srgbClr val="FFFF66"/>
                </a:solidFill>
              </a:rPr>
              <a:t> </a:t>
            </a:r>
            <a:endParaRPr lang="ru-RU" sz="1600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 animBg="1"/>
      <p:bldP spid="6" grpId="0" uiExpand="1" build="p" animBg="1"/>
      <p:bldP spid="7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AutoShape 3"/>
          <p:cNvSpPr>
            <a:spLocks noChangeArrowheads="1"/>
          </p:cNvSpPr>
          <p:nvPr/>
        </p:nvSpPr>
        <p:spPr bwMode="auto">
          <a:xfrm>
            <a:off x="3060000" y="1728000"/>
            <a:ext cx="3024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>
                <a:solidFill>
                  <a:srgbClr val="FF0000"/>
                </a:solidFill>
              </a:rPr>
              <a:t>Законы логики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3028" name="AutoShape 4"/>
          <p:cNvSpPr>
            <a:spLocks noChangeArrowheads="1"/>
          </p:cNvSpPr>
          <p:nvPr/>
        </p:nvSpPr>
        <p:spPr bwMode="auto">
          <a:xfrm>
            <a:off x="144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тождества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3029" name="Line 5"/>
          <p:cNvSpPr>
            <a:spLocks noChangeShapeType="1"/>
          </p:cNvSpPr>
          <p:nvPr/>
        </p:nvSpPr>
        <p:spPr bwMode="auto">
          <a:xfrm>
            <a:off x="1224000" y="3060000"/>
            <a:ext cx="334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513030" name="AutoShape 6"/>
          <p:cNvCxnSpPr>
            <a:cxnSpLocks noChangeShapeType="1"/>
          </p:cNvCxnSpPr>
          <p:nvPr/>
        </p:nvCxnSpPr>
        <p:spPr bwMode="auto">
          <a:xfrm>
            <a:off x="4572000" y="280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1" name="AutoShape 7"/>
          <p:cNvCxnSpPr>
            <a:cxnSpLocks noChangeShapeType="1"/>
          </p:cNvCxnSpPr>
          <p:nvPr/>
        </p:nvCxnSpPr>
        <p:spPr bwMode="auto">
          <a:xfrm>
            <a:off x="1224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2" name="AutoShape 8"/>
          <p:cNvCxnSpPr>
            <a:cxnSpLocks noChangeShapeType="1"/>
          </p:cNvCxnSpPr>
          <p:nvPr/>
        </p:nvCxnSpPr>
        <p:spPr bwMode="auto">
          <a:xfrm>
            <a:off x="5688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513034" name="AutoShape 10"/>
          <p:cNvSpPr>
            <a:spLocks noChangeArrowheads="1"/>
          </p:cNvSpPr>
          <p:nvPr/>
        </p:nvSpPr>
        <p:spPr bwMode="auto">
          <a:xfrm>
            <a:off x="4608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исключённого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третьего</a:t>
            </a:r>
          </a:p>
        </p:txBody>
      </p:sp>
      <p:sp>
        <p:nvSpPr>
          <p:cNvPr id="513036" name="Line 12"/>
          <p:cNvSpPr>
            <a:spLocks noChangeShapeType="1"/>
          </p:cNvSpPr>
          <p:nvPr/>
        </p:nvSpPr>
        <p:spPr bwMode="auto">
          <a:xfrm>
            <a:off x="4571999" y="3060000"/>
            <a:ext cx="1116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513043" name="Text Box 19"/>
          <p:cNvSpPr txBox="1">
            <a:spLocks noChangeArrowheads="1"/>
          </p:cNvSpPr>
          <p:nvPr/>
        </p:nvSpPr>
        <p:spPr bwMode="auto">
          <a:xfrm>
            <a:off x="176912" y="4473983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Термин </a:t>
            </a:r>
            <a:r>
              <a:rPr lang="ru-RU" sz="1600" dirty="0" smtClean="0">
                <a:solidFill>
                  <a:srgbClr val="FF66FF"/>
                </a:solidFill>
              </a:rPr>
              <a:t>не должен</a:t>
            </a:r>
            <a:r>
              <a:rPr lang="ru-RU" sz="1600" dirty="0" smtClean="0">
                <a:solidFill>
                  <a:srgbClr val="00FFFF"/>
                </a:solidFill>
              </a:rPr>
              <a:t> использоваться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в разных смыслах</a:t>
            </a:r>
            <a:r>
              <a:rPr lang="ru-RU" sz="1600" dirty="0" smtClean="0"/>
              <a:t> в пределах одного рассуждения.</a:t>
            </a:r>
            <a:endParaRPr lang="ru-RU" sz="1600" dirty="0" smtClean="0">
              <a:solidFill>
                <a:srgbClr val="00FFFF"/>
              </a:solidFill>
            </a:endParaRPr>
          </a:p>
        </p:txBody>
      </p:sp>
      <p:sp>
        <p:nvSpPr>
          <p:cNvPr id="513033" name="AutoShape 9"/>
          <p:cNvSpPr>
            <a:spLocks noChangeArrowheads="1"/>
          </p:cNvSpPr>
          <p:nvPr/>
        </p:nvSpPr>
        <p:spPr bwMode="auto">
          <a:xfrm>
            <a:off x="2376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противоречия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AutoShape 11"/>
          <p:cNvCxnSpPr>
            <a:cxnSpLocks noChangeShapeType="1"/>
          </p:cNvCxnSpPr>
          <p:nvPr/>
        </p:nvCxnSpPr>
        <p:spPr bwMode="auto">
          <a:xfrm>
            <a:off x="3456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противоречия</a:t>
            </a: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840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достаточного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основания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26" name="AutoShape 8"/>
          <p:cNvCxnSpPr>
            <a:cxnSpLocks noChangeShapeType="1"/>
          </p:cNvCxnSpPr>
          <p:nvPr/>
        </p:nvCxnSpPr>
        <p:spPr bwMode="auto">
          <a:xfrm>
            <a:off x="7920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7" name="Line 5"/>
          <p:cNvSpPr>
            <a:spLocks noChangeShapeType="1"/>
          </p:cNvSpPr>
          <p:nvPr/>
        </p:nvSpPr>
        <p:spPr bwMode="auto">
          <a:xfrm>
            <a:off x="5688000" y="3060000"/>
            <a:ext cx="223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68270" y="6117623"/>
            <a:ext cx="2160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А не есть не-А.</a:t>
            </a:r>
            <a:endParaRPr lang="ru-RU" sz="1600" dirty="0"/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2408912" y="4444967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Два противоречащих суждения </a:t>
            </a:r>
          </a:p>
          <a:p>
            <a:r>
              <a:rPr lang="ru-RU" sz="1600" dirty="0" smtClean="0">
                <a:solidFill>
                  <a:srgbClr val="00FFFF"/>
                </a:solidFill>
              </a:rPr>
              <a:t>не </a:t>
            </a:r>
            <a:r>
              <a:rPr lang="ru-RU" sz="1600" dirty="0">
                <a:solidFill>
                  <a:srgbClr val="00FFFF"/>
                </a:solidFill>
              </a:rPr>
              <a:t>могут </a:t>
            </a:r>
            <a:r>
              <a:rPr lang="ru-RU" sz="1600" dirty="0" smtClean="0">
                <a:solidFill>
                  <a:srgbClr val="00FFFF"/>
                </a:solidFill>
              </a:rPr>
              <a:t>быть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 </a:t>
            </a: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76000" y="5913407"/>
            <a:ext cx="2304000" cy="74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noAutofit/>
          </a:bodyPr>
          <a:lstStyle/>
          <a:p>
            <a:r>
              <a:rPr lang="ru-RU" sz="1600" dirty="0" smtClean="0"/>
              <a:t>Неверно, что А и не-</a:t>
            </a:r>
            <a:r>
              <a:rPr lang="en-US" sz="1600" dirty="0" smtClean="0"/>
              <a:t>A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33" grpId="0" animBg="1"/>
      <p:bldP spid="513033" grpId="1" animBg="1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2075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противоречия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05859" name="AutoShape 3"/>
          <p:cNvSpPr>
            <a:spLocks noChangeArrowheads="1"/>
          </p:cNvSpPr>
          <p:nvPr/>
        </p:nvSpPr>
        <p:spPr bwMode="auto">
          <a:xfrm rot="10800000">
            <a:off x="108000" y="1296000"/>
            <a:ext cx="7668000" cy="5400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 anchorCtr="1"/>
          <a:lstStyle/>
          <a:p>
            <a:pPr algn="ctr">
              <a:lnSpc>
                <a:spcPct val="85000"/>
              </a:lnSpc>
            </a:pPr>
            <a:r>
              <a:rPr lang="ru-RU" sz="1800" b="1" baseline="0" dirty="0" smtClean="0">
                <a:solidFill>
                  <a:srgbClr val="0000FF"/>
                </a:solidFill>
              </a:rPr>
              <a:t>А самое </a:t>
            </a:r>
            <a:r>
              <a:rPr lang="ru-RU" sz="1800" b="1" baseline="0" dirty="0">
                <a:solidFill>
                  <a:srgbClr val="0000FF"/>
                </a:solidFill>
              </a:rPr>
              <a:t>достоверное из всех начал </a:t>
            </a:r>
            <a:r>
              <a:rPr lang="ru-RU" sz="1800" b="1" baseline="0" dirty="0" smtClean="0">
                <a:solidFill>
                  <a:srgbClr val="0000FF"/>
                </a:solidFill>
              </a:rPr>
              <a:t>–</a:t>
            </a:r>
            <a:r>
              <a:rPr lang="ru-RU" sz="1800" b="1" dirty="0" smtClean="0">
                <a:solidFill>
                  <a:srgbClr val="0000FF"/>
                </a:solidFill>
              </a:rPr>
              <a:t> </a:t>
            </a:r>
            <a:br>
              <a:rPr lang="ru-RU" sz="1800" b="1" dirty="0" smtClean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то</a:t>
            </a:r>
            <a:r>
              <a:rPr lang="ru-RU" sz="1800" b="1" baseline="0" dirty="0">
                <a:solidFill>
                  <a:srgbClr val="0000FF"/>
                </a:solidFill>
              </a:rPr>
              <a:t>, </a:t>
            </a:r>
            <a:r>
              <a:rPr lang="ru-RU" sz="1800" b="1" baseline="0" dirty="0" smtClean="0">
                <a:solidFill>
                  <a:srgbClr val="A50021"/>
                </a:solidFill>
              </a:rPr>
              <a:t>относительно </a:t>
            </a:r>
            <a:r>
              <a:rPr lang="ru-RU" sz="1800" b="1" baseline="0" dirty="0">
                <a:solidFill>
                  <a:srgbClr val="A50021"/>
                </a:solidFill>
              </a:rPr>
              <a:t>которого невозможно ошибиться</a:t>
            </a:r>
            <a:r>
              <a:rPr lang="ru-RU" sz="1800" b="1" baseline="0" dirty="0">
                <a:solidFill>
                  <a:srgbClr val="0000FF"/>
                </a:solidFill>
              </a:rPr>
              <a:t>,</a:t>
            </a:r>
          </a:p>
          <a:p>
            <a:pPr algn="ctr">
              <a:lnSpc>
                <a:spcPct val="85000"/>
              </a:lnSpc>
            </a:pPr>
            <a:r>
              <a:rPr lang="ru-RU" sz="1800" b="1" baseline="0" dirty="0">
                <a:solidFill>
                  <a:srgbClr val="0000FF"/>
                </a:solidFill>
              </a:rPr>
              <a:t>ибо такое начало должно быть </a:t>
            </a:r>
            <a:r>
              <a:rPr lang="ru-RU" sz="1800" b="1" baseline="0" dirty="0">
                <a:solidFill>
                  <a:srgbClr val="A50021"/>
                </a:solidFill>
              </a:rPr>
              <a:t>наиболее очевидным</a:t>
            </a:r>
            <a:r>
              <a:rPr lang="ru-RU" sz="1800" b="1" baseline="0" dirty="0">
                <a:solidFill>
                  <a:srgbClr val="0000FF"/>
                </a:solidFill>
              </a:rPr>
              <a:t/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(ведь все обманываются в том, что не очевидно)</a:t>
            </a:r>
          </a:p>
          <a:p>
            <a:pPr algn="ctr">
              <a:lnSpc>
                <a:spcPct val="85000"/>
              </a:lnSpc>
            </a:pPr>
            <a:r>
              <a:rPr lang="ru-RU" sz="1800" b="1" baseline="0" dirty="0">
                <a:solidFill>
                  <a:srgbClr val="0000FF"/>
                </a:solidFill>
              </a:rPr>
              <a:t>и </a:t>
            </a:r>
            <a:r>
              <a:rPr lang="ru-RU" sz="1800" b="1" baseline="0" dirty="0">
                <a:solidFill>
                  <a:srgbClr val="A50021"/>
                </a:solidFill>
              </a:rPr>
              <a:t>свободным от </a:t>
            </a:r>
            <a:r>
              <a:rPr lang="ru-RU" sz="1800" b="1" baseline="0" dirty="0" smtClean="0">
                <a:solidFill>
                  <a:srgbClr val="A50021"/>
                </a:solidFill>
              </a:rPr>
              <a:t>всякой </a:t>
            </a:r>
            <a:r>
              <a:rPr lang="ru-RU" sz="1800" b="1" baseline="0" dirty="0">
                <a:solidFill>
                  <a:srgbClr val="A50021"/>
                </a:solidFill>
              </a:rPr>
              <a:t>предположительности</a:t>
            </a:r>
            <a:r>
              <a:rPr lang="ru-RU" sz="1800" b="1" baseline="0" dirty="0">
                <a:solidFill>
                  <a:srgbClr val="0000FF"/>
                </a:solidFill>
              </a:rPr>
              <a:t>.</a:t>
            </a:r>
          </a:p>
          <a:p>
            <a:pPr algn="ctr">
              <a:lnSpc>
                <a:spcPct val="85000"/>
              </a:lnSpc>
            </a:pPr>
            <a:r>
              <a:rPr lang="ru-RU" sz="1800" b="1" baseline="0" dirty="0">
                <a:solidFill>
                  <a:srgbClr val="0000FF"/>
                </a:solidFill>
              </a:rPr>
              <a:t>Действительно, начало, которое необходимо знать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всякому постигающему что-либо из существующего,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не есть предположение; а то, что необходимо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уже знать </a:t>
            </a:r>
            <a:r>
              <a:rPr lang="ru-RU" sz="1800" b="1" baseline="0" dirty="0">
                <a:solidFill>
                  <a:srgbClr val="0000FF"/>
                </a:solidFill>
              </a:rPr>
              <a:t>тому, кто познаёт хоть что-нибудь,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он должен иметь, уже приступая к рассмотрению.</a:t>
            </a:r>
          </a:p>
          <a:p>
            <a:pPr algn="ctr">
              <a:lnSpc>
                <a:spcPct val="85000"/>
              </a:lnSpc>
            </a:pPr>
            <a:r>
              <a:rPr lang="ru-RU" sz="1800" b="1" baseline="0" dirty="0">
                <a:solidFill>
                  <a:srgbClr val="0000FF"/>
                </a:solidFill>
              </a:rPr>
              <a:t>Таким образом, ясно, что именно такое начало есть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наиболее достоверное из всех; а что это за начало,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укажем теперь. А именно: </a:t>
            </a:r>
            <a:r>
              <a:rPr lang="ru-RU" sz="1800" b="1" baseline="0" dirty="0">
                <a:solidFill>
                  <a:srgbClr val="FF0000"/>
                </a:solidFill>
              </a:rPr>
              <a:t>невозможно, чтобы одно </a:t>
            </a:r>
            <a:r>
              <a:rPr lang="ru-RU" sz="1800" b="1" baseline="0" dirty="0" smtClean="0">
                <a:solidFill>
                  <a:srgbClr val="FF0000"/>
                </a:solidFill>
              </a:rPr>
              <a:t/>
            </a:r>
            <a:br>
              <a:rPr lang="ru-RU" sz="1800" b="1" baseline="0" dirty="0" smtClean="0">
                <a:solidFill>
                  <a:srgbClr val="FF0000"/>
                </a:solidFill>
              </a:rPr>
            </a:br>
            <a:r>
              <a:rPr lang="ru-RU" sz="1800" b="1" baseline="0" dirty="0" smtClean="0">
                <a:solidFill>
                  <a:srgbClr val="FF0000"/>
                </a:solidFill>
              </a:rPr>
              <a:t>и то </a:t>
            </a:r>
            <a:r>
              <a:rPr lang="ru-RU" sz="1800" b="1" baseline="0" dirty="0">
                <a:solidFill>
                  <a:srgbClr val="FF0000"/>
                </a:solidFill>
              </a:rPr>
              <a:t>же в одно и то же время было и не было присуще</a:t>
            </a:r>
            <a:br>
              <a:rPr lang="ru-RU" sz="1800" b="1" baseline="0" dirty="0">
                <a:solidFill>
                  <a:srgbClr val="FF0000"/>
                </a:solidFill>
              </a:rPr>
            </a:br>
            <a:r>
              <a:rPr lang="ru-RU" sz="1800" b="1" baseline="0" dirty="0">
                <a:solidFill>
                  <a:srgbClr val="FF0000"/>
                </a:solidFill>
              </a:rPr>
              <a:t>одному и тому же в одном и том же отношении</a:t>
            </a:r>
            <a:r>
              <a:rPr lang="ru-RU" sz="1800" b="1" baseline="0" dirty="0">
                <a:solidFill>
                  <a:srgbClr val="0000FF"/>
                </a:solidFill>
              </a:rPr>
              <a:t> </a:t>
            </a:r>
            <a:r>
              <a:rPr lang="ru-RU" sz="1800" b="1" baseline="0" dirty="0" smtClean="0">
                <a:solidFill>
                  <a:srgbClr val="0000FF"/>
                </a:solidFill>
              </a:rPr>
              <a:t>(</a:t>
            </a:r>
            <a:r>
              <a:rPr lang="ru-RU" sz="1800" b="1" baseline="0" dirty="0">
                <a:solidFill>
                  <a:srgbClr val="0000FF"/>
                </a:solidFill>
              </a:rPr>
              <a:t>и </a:t>
            </a:r>
            <a:r>
              <a:rPr lang="ru-RU" sz="1800" b="1" baseline="0" dirty="0" smtClean="0">
                <a:solidFill>
                  <a:srgbClr val="0000FF"/>
                </a:solidFill>
              </a:rPr>
              <a:t>всё</a:t>
            </a:r>
            <a:br>
              <a:rPr lang="ru-RU" sz="1800" b="1" baseline="0" dirty="0" smtClean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другое</a:t>
            </a:r>
            <a:r>
              <a:rPr lang="ru-RU" sz="1800" b="1" baseline="0" dirty="0">
                <a:solidFill>
                  <a:srgbClr val="0000FF"/>
                </a:solidFill>
              </a:rPr>
              <a:t>, что мы могли бы ещё уточнить, пусть </a:t>
            </a:r>
            <a:r>
              <a:rPr lang="ru-RU" sz="1800" b="1" baseline="0" dirty="0" smtClean="0">
                <a:solidFill>
                  <a:srgbClr val="0000FF"/>
                </a:solidFill>
              </a:rPr>
              <a:t>будет</a:t>
            </a:r>
            <a:br>
              <a:rPr lang="ru-RU" sz="1800" b="1" baseline="0" dirty="0" smtClean="0">
                <a:solidFill>
                  <a:srgbClr val="0000FF"/>
                </a:solidFill>
              </a:rPr>
            </a:br>
            <a:r>
              <a:rPr lang="ru-RU" sz="1800" b="1" baseline="0" dirty="0" smtClean="0">
                <a:solidFill>
                  <a:srgbClr val="0000FF"/>
                </a:solidFill>
              </a:rPr>
              <a:t>уточнено </a:t>
            </a:r>
            <a:r>
              <a:rPr lang="ru-RU" sz="1800" b="1" baseline="0" dirty="0">
                <a:solidFill>
                  <a:srgbClr val="0000FF"/>
                </a:solidFill>
              </a:rPr>
              <a:t>во избежание словесных затруднений) –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это, конечно, </a:t>
            </a:r>
            <a:r>
              <a:rPr lang="ru-RU" sz="1800" b="1" baseline="0" dirty="0">
                <a:solidFill>
                  <a:srgbClr val="A50021"/>
                </a:solidFill>
              </a:rPr>
              <a:t>самое достоверное из всех начал</a:t>
            </a:r>
            <a:r>
              <a:rPr lang="ru-RU" sz="1800" b="1" baseline="0" dirty="0">
                <a:solidFill>
                  <a:srgbClr val="0000FF"/>
                </a:solidFill>
              </a:rPr>
              <a:t>,</a:t>
            </a:r>
            <a:r>
              <a:rPr lang="ru-RU" sz="1800" b="1" baseline="0" dirty="0">
                <a:solidFill>
                  <a:srgbClr val="A50021"/>
                </a:solidFill>
              </a:rPr>
              <a:t/>
            </a:r>
            <a:br>
              <a:rPr lang="ru-RU" sz="1800" b="1" baseline="0" dirty="0">
                <a:solidFill>
                  <a:srgbClr val="A50021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к нему подходит данное выше определение.</a:t>
            </a:r>
            <a:br>
              <a:rPr lang="ru-RU" sz="1800" b="1" baseline="0" dirty="0">
                <a:solidFill>
                  <a:srgbClr val="0000FF"/>
                </a:solidFill>
              </a:rPr>
            </a:br>
            <a:endParaRPr lang="ru-RU" sz="1800" b="1" baseline="0" dirty="0">
              <a:solidFill>
                <a:srgbClr val="FF0000"/>
              </a:solidFill>
            </a:endParaRPr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7269163" y="6012000"/>
            <a:ext cx="1897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800" b="1" baseline="0" dirty="0">
                <a:solidFill>
                  <a:schemeClr val="bg1"/>
                </a:solidFill>
              </a:rPr>
              <a:t>Аристотель.</a:t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chemeClr val="bg1"/>
                </a:solidFill>
              </a:rPr>
              <a:t>«Метафизика».</a:t>
            </a:r>
          </a:p>
        </p:txBody>
      </p:sp>
      <p:pic>
        <p:nvPicPr>
          <p:cNvPr id="505861" name="Picture 5" descr="Аристотель (Рафаэль - в полный рост - red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000" y="1944000"/>
            <a:ext cx="1547822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50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9" grpId="0" animBg="1"/>
      <p:bldP spid="5058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018" y="1124744"/>
            <a:ext cx="8589963" cy="5399088"/>
          </a:xfrm>
        </p:spPr>
        <p:txBody>
          <a:bodyPr/>
          <a:lstStyle/>
          <a:p>
            <a:pPr eaLnBrk="1" hangingPunct="1">
              <a:lnSpc>
                <a:spcPct val="95000"/>
              </a:lnSpc>
              <a:spcBef>
                <a:spcPct val="10000"/>
              </a:spcBef>
            </a:pPr>
            <a:r>
              <a:rPr lang="ru-RU" sz="1800" b="1" dirty="0" smtClean="0">
                <a:solidFill>
                  <a:schemeClr val="bg1"/>
                </a:solidFill>
              </a:rPr>
              <a:t>А самое достоверное из всех начал – то,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FFFF00"/>
                </a:solidFill>
              </a:rPr>
              <a:t>относительно которого невозможно ошибиться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ибо такое начало должно быть </a:t>
            </a:r>
            <a:r>
              <a:rPr lang="ru-RU" sz="1800" b="1" dirty="0" smtClean="0">
                <a:solidFill>
                  <a:srgbClr val="FFFF00"/>
                </a:solidFill>
              </a:rPr>
              <a:t>наиболее очевидным </a:t>
            </a:r>
          </a:p>
          <a:p>
            <a:pPr lvl="2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</a:rPr>
              <a:t>(ведь все обманываются в том, что не очевидно)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и </a:t>
            </a:r>
            <a:r>
              <a:rPr lang="ru-RU" sz="1800" b="1" dirty="0" smtClean="0">
                <a:solidFill>
                  <a:srgbClr val="FFFF00"/>
                </a:solidFill>
              </a:rPr>
              <a:t>свободным от всякой предположительности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</a:p>
          <a:p>
            <a:pPr lvl="2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</a:rPr>
              <a:t>Действительно, начало, которое необходимо знать всякому постигающему что-либо из существующего, </a:t>
            </a:r>
            <a:r>
              <a:rPr lang="ru-RU" sz="1600" b="1" dirty="0" smtClean="0">
                <a:solidFill>
                  <a:srgbClr val="FFFF00"/>
                </a:solidFill>
              </a:rPr>
              <a:t>не есть предположение</a:t>
            </a:r>
            <a:r>
              <a:rPr lang="ru-RU" sz="1600" b="1" dirty="0" smtClean="0">
                <a:solidFill>
                  <a:schemeClr val="bg1"/>
                </a:solidFill>
              </a:rPr>
              <a:t>;</a:t>
            </a:r>
            <a:r>
              <a:rPr lang="ru-RU" sz="1600" b="1" dirty="0" smtClean="0">
                <a:solidFill>
                  <a:srgbClr val="FFFF00"/>
                </a:solidFill>
              </a:rPr>
              <a:t> </a:t>
            </a:r>
          </a:p>
          <a:p>
            <a:pPr lvl="2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</a:rPr>
              <a:t>а то, что необходимо уже знать тому, кто познаёт хоть что-нибудь, </a:t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он должен иметь, </a:t>
            </a:r>
            <a:r>
              <a:rPr lang="ru-RU" sz="1600" b="1" dirty="0" smtClean="0">
                <a:solidFill>
                  <a:srgbClr val="FFFF00"/>
                </a:solidFill>
              </a:rPr>
              <a:t>уже приступая к рассмотрению</a:t>
            </a:r>
            <a:r>
              <a:rPr lang="ru-RU" sz="1600" b="1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lnSpc>
                <a:spcPct val="95000"/>
              </a:lnSpc>
              <a:spcBef>
                <a:spcPct val="10000"/>
              </a:spcBef>
            </a:pPr>
            <a:r>
              <a:rPr lang="ru-RU" sz="1800" b="1" dirty="0" smtClean="0">
                <a:solidFill>
                  <a:schemeClr val="bg1"/>
                </a:solidFill>
              </a:rPr>
              <a:t>Таким образом, ясно, что именно такое начало есть наиболее достоверное из всех; а что это за начало, укажем теперь. А именно: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00FFFF"/>
                </a:solidFill>
              </a:rPr>
              <a:t>невозможно, чтобы одно и то же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00FFFF"/>
                </a:solidFill>
              </a:rPr>
              <a:t>в одно и то же время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00FFFF"/>
                </a:solidFill>
              </a:rPr>
              <a:t>было и не было присуще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00FFFF"/>
                </a:solidFill>
              </a:rPr>
              <a:t>одному и тому же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00FFFF"/>
                </a:solidFill>
              </a:rPr>
              <a:t>в одном и том же отношении </a:t>
            </a:r>
          </a:p>
          <a:p>
            <a:pPr lvl="2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</a:rPr>
              <a:t>(и всё другое, что мы могли бы ещё уточнить, пусть будет уточнено во избежание словесных затруднений) – </a:t>
            </a: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bg1"/>
                </a:solidFill>
              </a:rPr>
              <a:t>это, конечно, </a:t>
            </a:r>
            <a:r>
              <a:rPr lang="ru-RU" sz="1800" b="1" dirty="0" smtClean="0">
                <a:solidFill>
                  <a:srgbClr val="FFFF00"/>
                </a:solidFill>
              </a:rPr>
              <a:t>самое достоверное из всех начал</a:t>
            </a:r>
            <a:r>
              <a:rPr lang="ru-RU" sz="1800" b="1" dirty="0" smtClean="0">
                <a:solidFill>
                  <a:schemeClr val="bg1"/>
                </a:solidFill>
              </a:rPr>
              <a:t>, к нему подходит данное выше определение. </a:t>
            </a:r>
            <a:endParaRPr lang="ru-RU" sz="1800" dirty="0" smtClean="0">
              <a:solidFill>
                <a:schemeClr val="bg1"/>
              </a:solidFill>
            </a:endParaRPr>
          </a:p>
        </p:txBody>
      </p:sp>
      <p:pic>
        <p:nvPicPr>
          <p:cNvPr id="13316" name="Picture 4" descr="Аристотель (Рафаэль - в полный рост - red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0000" y="540000"/>
            <a:ext cx="884901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2075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противоречия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7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7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7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7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7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7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7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7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7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7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79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79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79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079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79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79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79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79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79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79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1" name="AutoShape 3"/>
          <p:cNvSpPr>
            <a:spLocks noChangeArrowheads="1"/>
          </p:cNvSpPr>
          <p:nvPr/>
        </p:nvSpPr>
        <p:spPr bwMode="auto">
          <a:xfrm>
            <a:off x="900000" y="1978025"/>
            <a:ext cx="5038725" cy="3238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FF"/>
                </a:solidFill>
              </a:rPr>
              <a:t>Невозможно, чтобы</a:t>
            </a:r>
            <a:br>
              <a:rPr lang="ru-RU" sz="2000" b="1" baseline="0" dirty="0">
                <a:solidFill>
                  <a:srgbClr val="0000FF"/>
                </a:solidFill>
              </a:rPr>
            </a:br>
            <a:r>
              <a:rPr lang="ru-RU" sz="2000" b="1" baseline="0" dirty="0">
                <a:solidFill>
                  <a:srgbClr val="FF0000"/>
                </a:solidFill>
              </a:rPr>
              <a:t>одно и то же</a:t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в одно и то же время</a:t>
            </a:r>
            <a:r>
              <a:rPr lang="ru-RU" sz="2000" b="1" baseline="0" dirty="0">
                <a:solidFill>
                  <a:srgbClr val="FF0000"/>
                </a:solidFill>
              </a:rPr>
              <a:t/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FF0000"/>
                </a:solidFill>
              </a:rPr>
              <a:t>было и не было присуще</a:t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FF0000"/>
                </a:solidFill>
              </a:rPr>
              <a:t>одному и тому же</a:t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0000FF"/>
                </a:solidFill>
              </a:rPr>
              <a:t>в одном и том же отношении.</a:t>
            </a:r>
          </a:p>
        </p:txBody>
      </p:sp>
      <p:pic>
        <p:nvPicPr>
          <p:cNvPr id="508932" name="Picture 4" descr="Аристотель (Рафаэль - в полный рост - red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6000" y="1800000"/>
            <a:ext cx="1547348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8933" name="Text Box 5"/>
          <p:cNvSpPr txBox="1">
            <a:spLocks noChangeArrowheads="1"/>
          </p:cNvSpPr>
          <p:nvPr/>
        </p:nvSpPr>
        <p:spPr bwMode="auto">
          <a:xfrm>
            <a:off x="6876000" y="5760000"/>
            <a:ext cx="205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pPr algn="ctr"/>
            <a:r>
              <a:rPr lang="ru-RU" sz="1800" b="1" baseline="0" dirty="0">
                <a:solidFill>
                  <a:schemeClr val="bg1"/>
                </a:solidFill>
              </a:rPr>
              <a:t>Аристотель.</a:t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chemeClr val="bg1"/>
                </a:solidFill>
              </a:rPr>
              <a:t>«Метафизика».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противоречия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2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50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2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1" grpId="0" animBg="1"/>
      <p:bldP spid="5089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AutoShape 3"/>
          <p:cNvSpPr>
            <a:spLocks noChangeArrowheads="1"/>
          </p:cNvSpPr>
          <p:nvPr/>
        </p:nvSpPr>
        <p:spPr bwMode="auto">
          <a:xfrm>
            <a:off x="3060000" y="1728000"/>
            <a:ext cx="3024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>
                <a:solidFill>
                  <a:srgbClr val="FF0000"/>
                </a:solidFill>
              </a:rPr>
              <a:t>Законы логики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3028" name="AutoShape 4"/>
          <p:cNvSpPr>
            <a:spLocks noChangeArrowheads="1"/>
          </p:cNvSpPr>
          <p:nvPr/>
        </p:nvSpPr>
        <p:spPr bwMode="auto">
          <a:xfrm>
            <a:off x="144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тождества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3029" name="Line 5"/>
          <p:cNvSpPr>
            <a:spLocks noChangeShapeType="1"/>
          </p:cNvSpPr>
          <p:nvPr/>
        </p:nvSpPr>
        <p:spPr bwMode="auto">
          <a:xfrm>
            <a:off x="1224000" y="3060000"/>
            <a:ext cx="334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513030" name="AutoShape 6"/>
          <p:cNvCxnSpPr>
            <a:cxnSpLocks noChangeShapeType="1"/>
          </p:cNvCxnSpPr>
          <p:nvPr/>
        </p:nvCxnSpPr>
        <p:spPr bwMode="auto">
          <a:xfrm>
            <a:off x="4572000" y="280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1" name="AutoShape 7"/>
          <p:cNvCxnSpPr>
            <a:cxnSpLocks noChangeShapeType="1"/>
          </p:cNvCxnSpPr>
          <p:nvPr/>
        </p:nvCxnSpPr>
        <p:spPr bwMode="auto">
          <a:xfrm>
            <a:off x="1224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2" name="AutoShape 8"/>
          <p:cNvCxnSpPr>
            <a:cxnSpLocks noChangeShapeType="1"/>
          </p:cNvCxnSpPr>
          <p:nvPr/>
        </p:nvCxnSpPr>
        <p:spPr bwMode="auto">
          <a:xfrm>
            <a:off x="5688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513034" name="AutoShape 10"/>
          <p:cNvSpPr>
            <a:spLocks noChangeArrowheads="1"/>
          </p:cNvSpPr>
          <p:nvPr/>
        </p:nvSpPr>
        <p:spPr bwMode="auto">
          <a:xfrm>
            <a:off x="4608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исключённого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третьего</a:t>
            </a:r>
          </a:p>
        </p:txBody>
      </p:sp>
      <p:sp>
        <p:nvSpPr>
          <p:cNvPr id="513036" name="Line 12"/>
          <p:cNvSpPr>
            <a:spLocks noChangeShapeType="1"/>
          </p:cNvSpPr>
          <p:nvPr/>
        </p:nvSpPr>
        <p:spPr bwMode="auto">
          <a:xfrm>
            <a:off x="4571999" y="3060000"/>
            <a:ext cx="1116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513043" name="Text Box 19"/>
          <p:cNvSpPr txBox="1">
            <a:spLocks noChangeArrowheads="1"/>
          </p:cNvSpPr>
          <p:nvPr/>
        </p:nvSpPr>
        <p:spPr bwMode="auto">
          <a:xfrm>
            <a:off x="104990" y="453575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Термин </a:t>
            </a:r>
            <a:r>
              <a:rPr lang="ru-RU" sz="1600" dirty="0" smtClean="0">
                <a:solidFill>
                  <a:srgbClr val="FF66FF"/>
                </a:solidFill>
              </a:rPr>
              <a:t>не должен</a:t>
            </a:r>
            <a:r>
              <a:rPr lang="ru-RU" sz="1600" dirty="0" smtClean="0">
                <a:solidFill>
                  <a:srgbClr val="00FFFF"/>
                </a:solidFill>
              </a:rPr>
              <a:t> использоваться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в разных смыслах</a:t>
            </a:r>
            <a:r>
              <a:rPr lang="ru-RU" sz="1600" dirty="0" smtClean="0"/>
              <a:t> в пределах одного рассуждения.</a:t>
            </a:r>
            <a:endParaRPr lang="ru-RU" sz="1600" dirty="0" smtClean="0">
              <a:solidFill>
                <a:srgbClr val="00FFFF"/>
              </a:solidFill>
            </a:endParaRPr>
          </a:p>
        </p:txBody>
      </p:sp>
      <p:sp>
        <p:nvSpPr>
          <p:cNvPr id="513033" name="AutoShape 9"/>
          <p:cNvSpPr>
            <a:spLocks noChangeArrowheads="1"/>
          </p:cNvSpPr>
          <p:nvPr/>
        </p:nvSpPr>
        <p:spPr bwMode="auto">
          <a:xfrm>
            <a:off x="2376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противоречия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AutoShape 11"/>
          <p:cNvCxnSpPr>
            <a:cxnSpLocks noChangeShapeType="1"/>
          </p:cNvCxnSpPr>
          <p:nvPr/>
        </p:nvCxnSpPr>
        <p:spPr bwMode="auto">
          <a:xfrm>
            <a:off x="3456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исключённого третьего</a:t>
            </a: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840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достаточного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основания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26" name="AutoShape 8"/>
          <p:cNvCxnSpPr>
            <a:cxnSpLocks noChangeShapeType="1"/>
          </p:cNvCxnSpPr>
          <p:nvPr/>
        </p:nvCxnSpPr>
        <p:spPr bwMode="auto">
          <a:xfrm>
            <a:off x="7920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7" name="Line 5"/>
          <p:cNvSpPr>
            <a:spLocks noChangeShapeType="1"/>
          </p:cNvSpPr>
          <p:nvPr/>
        </p:nvSpPr>
        <p:spPr bwMode="auto">
          <a:xfrm>
            <a:off x="5688000" y="3060000"/>
            <a:ext cx="223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2000" y="6321809"/>
            <a:ext cx="2160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А не есть не-А.</a:t>
            </a:r>
            <a:endParaRPr lang="ru-RU" sz="1600" dirty="0"/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2376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Два противоречащих суждения </a:t>
            </a:r>
          </a:p>
          <a:p>
            <a:r>
              <a:rPr lang="ru-RU" sz="1600" dirty="0" smtClean="0">
                <a:solidFill>
                  <a:srgbClr val="00FFFF"/>
                </a:solidFill>
              </a:rPr>
              <a:t>не </a:t>
            </a:r>
            <a:r>
              <a:rPr lang="ru-RU" sz="1600" dirty="0">
                <a:solidFill>
                  <a:srgbClr val="00FFFF"/>
                </a:solidFill>
              </a:rPr>
              <a:t>могут </a:t>
            </a:r>
            <a:r>
              <a:rPr lang="ru-RU" sz="1600" dirty="0" smtClean="0">
                <a:solidFill>
                  <a:srgbClr val="00FFFF"/>
                </a:solidFill>
              </a:rPr>
              <a:t>быть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 </a:t>
            </a: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04000" y="6300000"/>
            <a:ext cx="2304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noAutofit/>
          </a:bodyPr>
          <a:lstStyle/>
          <a:p>
            <a:r>
              <a:rPr lang="ru-RU" sz="1600" dirty="0"/>
              <a:t>Неверно, что </a:t>
            </a:r>
            <a:r>
              <a:rPr lang="en-US" sz="1600" dirty="0"/>
              <a:t>A </a:t>
            </a:r>
            <a:r>
              <a:rPr lang="ru-RU" sz="1600" dirty="0"/>
              <a:t>и не-</a:t>
            </a:r>
            <a:r>
              <a:rPr lang="en-US" sz="1600" dirty="0"/>
              <a:t>A</a:t>
            </a:r>
            <a:r>
              <a:rPr lang="ru-RU" sz="1600" dirty="0"/>
              <a:t>.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608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Два противоречащих суждения </a:t>
            </a:r>
          </a:p>
          <a:p>
            <a:r>
              <a:rPr lang="ru-RU" sz="1600" dirty="0" smtClean="0">
                <a:solidFill>
                  <a:srgbClr val="00FFFF"/>
                </a:solidFill>
              </a:rPr>
              <a:t>не могут быть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 </a:t>
            </a:r>
            <a:r>
              <a:rPr lang="ru-RU" sz="1600" dirty="0" smtClean="0">
                <a:solidFill>
                  <a:srgbClr val="FF66FF"/>
                </a:solidFill>
              </a:rPr>
              <a:t>ложными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08000" y="6300000"/>
            <a:ext cx="216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/>
              <a:t>Либо </a:t>
            </a:r>
            <a:r>
              <a:rPr lang="en-US" sz="1600" dirty="0"/>
              <a:t>A</a:t>
            </a:r>
            <a:r>
              <a:rPr lang="ru-RU" sz="1600" dirty="0"/>
              <a:t>, либо не-</a:t>
            </a:r>
            <a:r>
              <a:rPr lang="en-US" sz="1600" dirty="0"/>
              <a:t>A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34" grpId="0" animBg="1"/>
      <p:bldP spid="513034" grpId="1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AutoShape 2"/>
          <p:cNvSpPr>
            <a:spLocks noChangeArrowheads="1"/>
          </p:cNvSpPr>
          <p:nvPr/>
        </p:nvSpPr>
        <p:spPr bwMode="auto">
          <a:xfrm rot="10800000">
            <a:off x="288000" y="1728000"/>
            <a:ext cx="6120000" cy="467836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square" anchor="ctr" anchorCtr="1"/>
          <a:lstStyle/>
          <a:p>
            <a:pPr algn="ctr"/>
            <a:r>
              <a:rPr lang="ru-RU" sz="1800" b="1" baseline="0" dirty="0">
                <a:solidFill>
                  <a:srgbClr val="0000CC"/>
                </a:solidFill>
              </a:rPr>
              <a:t>Равным </a:t>
            </a:r>
            <a:r>
              <a:rPr lang="ru-RU" sz="1800" b="1" baseline="0" dirty="0" smtClean="0">
                <a:solidFill>
                  <a:srgbClr val="0000CC"/>
                </a:solidFill>
              </a:rPr>
              <a:t>образом</a:t>
            </a:r>
            <a:r>
              <a:rPr lang="en-US" sz="1800" b="1" baseline="0" dirty="0" smtClean="0">
                <a:solidFill>
                  <a:srgbClr val="0000CC"/>
                </a:solidFill>
              </a:rPr>
              <a:t> </a:t>
            </a:r>
            <a:r>
              <a:rPr lang="ru-RU" sz="1800" b="1" baseline="0" dirty="0">
                <a:solidFill>
                  <a:srgbClr val="0000CC"/>
                </a:solidFill>
              </a:rPr>
              <a:t/>
            </a:r>
            <a:br>
              <a:rPr lang="ru-RU" sz="1800" b="1" baseline="0" dirty="0">
                <a:solidFill>
                  <a:srgbClr val="0000CC"/>
                </a:solidFill>
              </a:rPr>
            </a:br>
            <a:r>
              <a:rPr lang="ru-RU" sz="1800" b="1" baseline="0" dirty="0">
                <a:solidFill>
                  <a:srgbClr val="FF0000"/>
                </a:solidFill>
              </a:rPr>
              <a:t>не может быть ничего </a:t>
            </a:r>
            <a:r>
              <a:rPr lang="en-US" sz="1800" b="1" baseline="0" dirty="0" smtClean="0">
                <a:solidFill>
                  <a:srgbClr val="FF0000"/>
                </a:solidFill>
              </a:rPr>
              <a:t/>
            </a:r>
            <a:br>
              <a:rPr lang="en-US" sz="1800" b="1" baseline="0" dirty="0" smtClean="0">
                <a:solidFill>
                  <a:srgbClr val="FF0000"/>
                </a:solidFill>
              </a:rPr>
            </a:br>
            <a:r>
              <a:rPr lang="ru-RU" sz="1800" b="1" baseline="0" dirty="0" smtClean="0">
                <a:solidFill>
                  <a:srgbClr val="FF0000"/>
                </a:solidFill>
              </a:rPr>
              <a:t>промежуточного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sz="1800" b="1" baseline="0" dirty="0" smtClean="0">
                <a:solidFill>
                  <a:srgbClr val="FF0000"/>
                </a:solidFill>
              </a:rPr>
              <a:t>между </a:t>
            </a:r>
            <a:r>
              <a:rPr lang="en-US" sz="1800" b="1" baseline="0" dirty="0" smtClean="0">
                <a:solidFill>
                  <a:srgbClr val="FF0000"/>
                </a:solidFill>
              </a:rPr>
              <a:t/>
            </a:r>
            <a:br>
              <a:rPr lang="en-US" sz="1800" b="1" baseline="0" dirty="0" smtClean="0">
                <a:solidFill>
                  <a:srgbClr val="FF0000"/>
                </a:solidFill>
              </a:rPr>
            </a:br>
            <a:r>
              <a:rPr lang="ru-RU" sz="1800" b="1" baseline="0" dirty="0" smtClean="0">
                <a:solidFill>
                  <a:srgbClr val="FF0000"/>
                </a:solidFill>
              </a:rPr>
              <a:t>двумя </a:t>
            </a:r>
            <a:r>
              <a:rPr lang="ru-RU" sz="1800" b="1" baseline="0" dirty="0">
                <a:solidFill>
                  <a:srgbClr val="FF0000"/>
                </a:solidFill>
              </a:rPr>
              <a:t>членами противоречия</a:t>
            </a:r>
            <a:r>
              <a:rPr lang="ru-RU" sz="1800" b="1" baseline="0" dirty="0" smtClean="0">
                <a:solidFill>
                  <a:srgbClr val="0000CC"/>
                </a:solidFill>
              </a:rPr>
              <a:t>,</a:t>
            </a:r>
            <a:r>
              <a:rPr lang="en-US" sz="1800" b="1" baseline="0" dirty="0" smtClean="0">
                <a:solidFill>
                  <a:srgbClr val="FF0000"/>
                </a:solidFill>
              </a:rPr>
              <a:t> </a:t>
            </a:r>
            <a:r>
              <a:rPr lang="ru-RU" sz="1800" b="1" baseline="0" dirty="0">
                <a:solidFill>
                  <a:srgbClr val="FF0000"/>
                </a:solidFill>
              </a:rPr>
              <a:t/>
            </a:r>
            <a:br>
              <a:rPr lang="ru-RU" sz="1800" b="1" baseline="0" dirty="0">
                <a:solidFill>
                  <a:srgbClr val="FF0000"/>
                </a:solidFill>
              </a:rPr>
            </a:br>
            <a:r>
              <a:rPr lang="ru-RU" sz="1800" b="1" baseline="0" dirty="0">
                <a:solidFill>
                  <a:srgbClr val="0000CC"/>
                </a:solidFill>
              </a:rPr>
              <a:t>а относительно чего-то </a:t>
            </a:r>
            <a:r>
              <a:rPr lang="ru-RU" sz="1800" b="1" baseline="0" dirty="0" smtClean="0">
                <a:solidFill>
                  <a:srgbClr val="0000CC"/>
                </a:solidFill>
              </a:rPr>
              <a:t>одного</a:t>
            </a:r>
            <a:r>
              <a:rPr lang="en-US" sz="1800" b="1" baseline="0" dirty="0" smtClean="0">
                <a:solidFill>
                  <a:srgbClr val="0000CC"/>
                </a:solidFill>
              </a:rPr>
              <a:t> </a:t>
            </a:r>
            <a:r>
              <a:rPr lang="ru-RU" sz="1800" b="1" baseline="0" dirty="0">
                <a:solidFill>
                  <a:srgbClr val="0000CC"/>
                </a:solidFill>
              </a:rPr>
              <a:t/>
            </a:r>
            <a:br>
              <a:rPr lang="ru-RU" sz="1800" b="1" baseline="0" dirty="0">
                <a:solidFill>
                  <a:srgbClr val="0000CC"/>
                </a:solidFill>
              </a:rPr>
            </a:br>
            <a:r>
              <a:rPr lang="ru-RU" sz="1800" b="1" baseline="0" dirty="0">
                <a:solidFill>
                  <a:srgbClr val="0000CC"/>
                </a:solidFill>
              </a:rPr>
              <a:t>необходимо что бы то ни было одно</a:t>
            </a:r>
            <a:br>
              <a:rPr lang="ru-RU" sz="1800" b="1" baseline="0" dirty="0">
                <a:solidFill>
                  <a:srgbClr val="0000CC"/>
                </a:solidFill>
              </a:rPr>
            </a:br>
            <a:r>
              <a:rPr lang="ru-RU" sz="1800" b="1" baseline="0" dirty="0">
                <a:solidFill>
                  <a:srgbClr val="0000FF"/>
                </a:solidFill>
              </a:rPr>
              <a:t>либо</a:t>
            </a:r>
            <a:r>
              <a:rPr lang="ru-RU" sz="1800" b="1" baseline="0" dirty="0">
                <a:solidFill>
                  <a:srgbClr val="FF0000"/>
                </a:solidFill>
              </a:rPr>
              <a:t> утверждать</a:t>
            </a:r>
            <a:r>
              <a:rPr lang="ru-RU" sz="1800" b="1" baseline="0" dirty="0">
                <a:solidFill>
                  <a:srgbClr val="0000CC"/>
                </a:solidFill>
              </a:rPr>
              <a:t>,</a:t>
            </a:r>
            <a:r>
              <a:rPr lang="ru-RU" sz="1800" b="1" baseline="0" dirty="0">
                <a:solidFill>
                  <a:srgbClr val="FF0000"/>
                </a:solidFill>
              </a:rPr>
              <a:t> </a:t>
            </a:r>
            <a:r>
              <a:rPr lang="ru-RU" sz="1800" b="1" baseline="0" dirty="0">
                <a:solidFill>
                  <a:srgbClr val="0000FF"/>
                </a:solidFill>
              </a:rPr>
              <a:t>либо</a:t>
            </a:r>
            <a:r>
              <a:rPr lang="ru-RU" sz="1800" b="1" baseline="0" dirty="0">
                <a:solidFill>
                  <a:srgbClr val="FF0000"/>
                </a:solidFill>
              </a:rPr>
              <a:t> отрицать</a:t>
            </a:r>
            <a:r>
              <a:rPr lang="ru-RU" sz="1800" b="1" baseline="0" dirty="0">
                <a:solidFill>
                  <a:srgbClr val="0000CC"/>
                </a:solidFill>
              </a:rPr>
              <a:t>.</a:t>
            </a:r>
            <a:endParaRPr lang="ru-RU" sz="1800" baseline="0" dirty="0">
              <a:solidFill>
                <a:srgbClr val="0000CC"/>
              </a:solidFill>
            </a:endParaRPr>
          </a:p>
          <a:p>
            <a:pPr algn="ctr"/>
            <a:endParaRPr lang="ru-RU" sz="1800" b="1" baseline="0" dirty="0">
              <a:solidFill>
                <a:srgbClr val="FF0000"/>
              </a:solidFill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исключённого третьего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76000" y="5760000"/>
            <a:ext cx="20556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 anchorCtr="0">
            <a:noAutofit/>
          </a:bodyPr>
          <a:lstStyle/>
          <a:p>
            <a:pPr algn="ctr"/>
            <a:r>
              <a:rPr lang="ru-RU" sz="1800" b="1" baseline="0" dirty="0">
                <a:solidFill>
                  <a:schemeClr val="bg1"/>
                </a:solidFill>
              </a:rPr>
              <a:t>Аристотель.</a:t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chemeClr val="bg1"/>
                </a:solidFill>
              </a:rPr>
              <a:t>«Метафизика».</a:t>
            </a:r>
          </a:p>
        </p:txBody>
      </p:sp>
      <p:pic>
        <p:nvPicPr>
          <p:cNvPr id="8" name="Picture 12" descr="Аристотель (Рафаэль - в полный рост - red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6000" y="1800000"/>
            <a:ext cx="1547348" cy="37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3" name="AutoShape 3"/>
          <p:cNvSpPr>
            <a:spLocks noChangeArrowheads="1"/>
          </p:cNvSpPr>
          <p:nvPr/>
        </p:nvSpPr>
        <p:spPr bwMode="auto">
          <a:xfrm>
            <a:off x="900000" y="1978025"/>
            <a:ext cx="5038725" cy="3238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baseline="0" dirty="0">
                <a:solidFill>
                  <a:srgbClr val="0000CC"/>
                </a:solidFill>
              </a:rPr>
              <a:t>Если же ложное </a:t>
            </a:r>
            <a:br>
              <a:rPr lang="ru-RU" sz="2000" b="1" baseline="0" dirty="0">
                <a:solidFill>
                  <a:srgbClr val="0000CC"/>
                </a:solidFill>
              </a:rPr>
            </a:br>
            <a:r>
              <a:rPr lang="ru-RU" sz="2000" b="1" baseline="0" dirty="0">
                <a:solidFill>
                  <a:srgbClr val="0000CC"/>
                </a:solidFill>
              </a:rPr>
              <a:t>есть не что иное, </a:t>
            </a:r>
            <a:r>
              <a:rPr lang="ru-RU" sz="2000" b="1" baseline="0" dirty="0" smtClean="0">
                <a:solidFill>
                  <a:srgbClr val="0000CC"/>
                </a:solidFill>
              </a:rPr>
              <a:t/>
            </a:r>
            <a:br>
              <a:rPr lang="ru-RU" sz="2000" b="1" baseline="0" dirty="0" smtClean="0">
                <a:solidFill>
                  <a:srgbClr val="0000CC"/>
                </a:solidFill>
              </a:rPr>
            </a:br>
            <a:r>
              <a:rPr lang="ru-RU" sz="2000" b="1" baseline="0" dirty="0" smtClean="0">
                <a:solidFill>
                  <a:srgbClr val="0000CC"/>
                </a:solidFill>
              </a:rPr>
              <a:t>как отрицание </a:t>
            </a:r>
            <a:r>
              <a:rPr lang="ru-RU" sz="2000" b="1" baseline="0" dirty="0">
                <a:solidFill>
                  <a:srgbClr val="0000CC"/>
                </a:solidFill>
              </a:rPr>
              <a:t>истины, </a:t>
            </a:r>
            <a:r>
              <a:rPr lang="ru-RU" sz="2000" b="1" baseline="0" dirty="0" smtClean="0">
                <a:solidFill>
                  <a:srgbClr val="0000CC"/>
                </a:solidFill>
              </a:rPr>
              <a:t/>
            </a:r>
            <a:br>
              <a:rPr lang="ru-RU" sz="2000" b="1" baseline="0" dirty="0" smtClean="0">
                <a:solidFill>
                  <a:srgbClr val="0000CC"/>
                </a:solidFill>
              </a:rPr>
            </a:br>
            <a:r>
              <a:rPr lang="ru-RU" sz="2000" b="1" baseline="0" dirty="0" smtClean="0">
                <a:solidFill>
                  <a:srgbClr val="0000CC"/>
                </a:solidFill>
              </a:rPr>
              <a:t>то </a:t>
            </a:r>
            <a:r>
              <a:rPr lang="ru-RU" sz="2000" b="1" baseline="0" dirty="0" smtClean="0">
                <a:solidFill>
                  <a:srgbClr val="FF0000"/>
                </a:solidFill>
              </a:rPr>
              <a:t>всё </a:t>
            </a:r>
            <a:r>
              <a:rPr lang="ru-RU" sz="2000" b="1" baseline="0" dirty="0">
                <a:solidFill>
                  <a:srgbClr val="FF0000"/>
                </a:solidFill>
              </a:rPr>
              <a:t>не может быть ложным</a:t>
            </a:r>
            <a:r>
              <a:rPr lang="ru-RU" sz="2000" b="1" baseline="0" dirty="0">
                <a:solidFill>
                  <a:srgbClr val="0000CC"/>
                </a:solidFill>
              </a:rPr>
              <a:t>,</a:t>
            </a:r>
            <a:r>
              <a:rPr lang="ru-RU" sz="2000" b="1" baseline="0" dirty="0">
                <a:solidFill>
                  <a:srgbClr val="FF0000"/>
                </a:solidFill>
              </a:rPr>
              <a:t> </a:t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0000CC"/>
                </a:solidFill>
              </a:rPr>
              <a:t>ибо </a:t>
            </a:r>
            <a:r>
              <a:rPr lang="ru-RU" sz="2000" b="1" baseline="0" dirty="0">
                <a:solidFill>
                  <a:srgbClr val="FF0000"/>
                </a:solidFill>
              </a:rPr>
              <a:t>один из двух членов </a:t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FF0000"/>
                </a:solidFill>
              </a:rPr>
              <a:t>противоречия </a:t>
            </a:r>
            <a:br>
              <a:rPr lang="ru-RU" sz="2000" b="1" baseline="0" dirty="0">
                <a:solidFill>
                  <a:srgbClr val="FF0000"/>
                </a:solidFill>
              </a:rPr>
            </a:br>
            <a:r>
              <a:rPr lang="ru-RU" sz="2000" b="1" baseline="0" dirty="0">
                <a:solidFill>
                  <a:srgbClr val="FF0000"/>
                </a:solidFill>
              </a:rPr>
              <a:t>должен быть истинным</a:t>
            </a:r>
            <a:r>
              <a:rPr lang="ru-RU" sz="2000" b="1" baseline="0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6" name="Picture 12" descr="Аристотель (Рафаэль - в полный рост - red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6000" y="1800000"/>
            <a:ext cx="1547348" cy="3780000"/>
          </a:xfrm>
          <a:prstGeom prst="rect">
            <a:avLst/>
          </a:prstGeom>
          <a:noFill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76000" y="5760000"/>
            <a:ext cx="20556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 anchorCtr="0">
            <a:noAutofit/>
          </a:bodyPr>
          <a:lstStyle/>
          <a:p>
            <a:pPr algn="ctr"/>
            <a:r>
              <a:rPr lang="ru-RU" sz="1800" b="1" baseline="0" dirty="0">
                <a:solidFill>
                  <a:schemeClr val="bg1"/>
                </a:solidFill>
              </a:rPr>
              <a:t>Аристотель.</a:t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chemeClr val="bg1"/>
                </a:solidFill>
              </a:rPr>
              <a:t>«Метафизика».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исключённого третьего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44000" cy="4525963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Закон исключённого третьего представляет собой </a:t>
            </a:r>
            <a:r>
              <a:rPr lang="ru-RU" sz="1800" b="1" dirty="0" smtClean="0">
                <a:solidFill>
                  <a:srgbClr val="FFFF00"/>
                </a:solidFill>
              </a:rPr>
              <a:t>аксиому двузначных логик</a:t>
            </a:r>
            <a:r>
              <a:rPr lang="ru-RU" sz="1800" b="1" dirty="0" smtClean="0">
                <a:solidFill>
                  <a:schemeClr val="bg1"/>
                </a:solidFill>
              </a:rPr>
              <a:t>, т. е. логических систем, в которых допускаются лишь два значения истинности: </a:t>
            </a:r>
            <a:r>
              <a:rPr lang="ru-RU" sz="1800" b="1" dirty="0" smtClean="0">
                <a:solidFill>
                  <a:srgbClr val="66FF66"/>
                </a:solidFill>
              </a:rPr>
              <a:t>«истинно»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66FF"/>
                </a:solidFill>
              </a:rPr>
              <a:t>«ложно»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К таким системам относятся, например, классическая (традиционная) формальная логика и классические исчисления математической логики: исчисление высказываний и исчисление предикатов.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В </a:t>
            </a:r>
            <a:r>
              <a:rPr lang="ru-RU" sz="1800" b="1" dirty="0" smtClean="0">
                <a:solidFill>
                  <a:srgbClr val="FFFF00"/>
                </a:solidFill>
              </a:rPr>
              <a:t>многозначных логиках</a:t>
            </a:r>
            <a:r>
              <a:rPr lang="ru-RU" sz="1800" b="1" dirty="0" smtClean="0">
                <a:solidFill>
                  <a:schemeClr val="bg1"/>
                </a:solidFill>
              </a:rPr>
              <a:t>, в которых допускается много (более двух) или даже бесконечно много значений истинности (например, в </a:t>
            </a:r>
            <a:r>
              <a:rPr lang="ru-RU" sz="1800" b="1" dirty="0" smtClean="0">
                <a:solidFill>
                  <a:srgbClr val="FFFF00"/>
                </a:solidFill>
              </a:rPr>
              <a:t>нечёткой логике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FF00"/>
                </a:solidFill>
              </a:rPr>
              <a:t>вероятностной логике</a:t>
            </a:r>
            <a:r>
              <a:rPr lang="ru-RU" sz="1800" b="1" dirty="0" smtClean="0">
                <a:solidFill>
                  <a:schemeClr val="bg1"/>
                </a:solidFill>
              </a:rPr>
              <a:t>), традиционные </a:t>
            </a:r>
            <a:r>
              <a:rPr lang="ru-RU" sz="1800" b="1" dirty="0" smtClean="0">
                <a:solidFill>
                  <a:srgbClr val="00FF00"/>
                </a:solidFill>
              </a:rPr>
              <a:t>«истинно»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dirty="0" smtClean="0">
                <a:solidFill>
                  <a:srgbClr val="FF66FF"/>
                </a:solidFill>
              </a:rPr>
              <a:t>«ложно»</a:t>
            </a:r>
            <a:r>
              <a:rPr lang="ru-RU" sz="1800" b="1" dirty="0" smtClean="0">
                <a:solidFill>
                  <a:schemeClr val="bg1"/>
                </a:solidFill>
              </a:rPr>
              <a:t>, если вообще используются, оказываются лишь предельными случаями таких значений, </a:t>
            </a:r>
            <a:r>
              <a:rPr lang="ru-RU" sz="1800" b="1" dirty="0" smtClean="0">
                <a:solidFill>
                  <a:srgbClr val="66FFFF"/>
                </a:solidFill>
              </a:rPr>
              <a:t>аксиома исключённого третьего не используется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исключённого третьего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44000" y="2700000"/>
            <a:ext cx="5256000" cy="11880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defRPr/>
            </a:pPr>
            <a:r>
              <a:rPr lang="ru-RU" dirty="0">
                <a:solidFill>
                  <a:schemeClr val="accent3"/>
                </a:solidFill>
              </a:rPr>
              <a:t>В </a:t>
            </a:r>
            <a:r>
              <a:rPr lang="en-US" dirty="0" smtClean="0">
                <a:solidFill>
                  <a:schemeClr val="accent3"/>
                </a:solidFill>
              </a:rPr>
              <a:t>XVIII </a:t>
            </a:r>
            <a:r>
              <a:rPr lang="ru-RU" dirty="0" smtClean="0">
                <a:solidFill>
                  <a:schemeClr val="accent3"/>
                </a:solidFill>
              </a:rPr>
              <a:t>вв</a:t>
            </a:r>
            <a:r>
              <a:rPr lang="ru-RU" dirty="0">
                <a:solidFill>
                  <a:schemeClr val="accent3"/>
                </a:solidFill>
              </a:rPr>
              <a:t>. </a:t>
            </a:r>
            <a:r>
              <a:rPr lang="ru-RU" dirty="0" smtClean="0">
                <a:solidFill>
                  <a:schemeClr val="accent3"/>
                </a:solidFill>
              </a:rPr>
              <a:t>немецкий </a:t>
            </a:r>
            <a:r>
              <a:rPr lang="ru-RU" dirty="0">
                <a:solidFill>
                  <a:schemeClr val="accent3"/>
                </a:solidFill>
              </a:rPr>
              <a:t>философ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Готфрид Вильгельм </a:t>
            </a:r>
            <a:r>
              <a:rPr lang="ru-RU" dirty="0" smtClean="0">
                <a:solidFill>
                  <a:srgbClr val="00FFFF"/>
                </a:solidFill>
              </a:rPr>
              <a:t>Лейбниц</a:t>
            </a:r>
          </a:p>
          <a:p>
            <a:pPr>
              <a:defRPr/>
            </a:pPr>
            <a:r>
              <a:rPr lang="ru-RU" dirty="0" smtClean="0">
                <a:solidFill>
                  <a:schemeClr val="accent3"/>
                </a:solidFill>
              </a:rPr>
              <a:t>добавил к ним ещё </a:t>
            </a:r>
            <a:r>
              <a:rPr lang="ru-RU" dirty="0">
                <a:solidFill>
                  <a:schemeClr val="accent3"/>
                </a:solidFill>
              </a:rPr>
              <a:t>один – </a:t>
            </a:r>
            <a:endParaRPr lang="ru-RU" dirty="0" smtClean="0">
              <a:solidFill>
                <a:schemeClr val="accent3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закон достаточного основания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" name="Picture 14" descr="Leibniz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0000" y="2520000"/>
            <a:ext cx="192908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200000" y="4644000"/>
            <a:ext cx="1929600" cy="612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ru-RU" sz="1600" dirty="0" smtClean="0"/>
              <a:t>Лейбниц</a:t>
            </a:r>
            <a:br>
              <a:rPr lang="ru-RU" sz="1600" dirty="0" smtClean="0"/>
            </a:br>
            <a:r>
              <a:rPr lang="ru-RU" sz="1600" dirty="0" smtClean="0"/>
              <a:t>(1646 – 1716)</a:t>
            </a:r>
            <a:endParaRPr lang="ru-RU" sz="1600" dirty="0"/>
          </a:p>
        </p:txBody>
      </p:sp>
      <p:pic>
        <p:nvPicPr>
          <p:cNvPr id="1027" name="Picture 3" descr="D:\Disk_N\NICK\POWERPOINT\=Archive\Аристотель\Аристотель (голова)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20000"/>
            <a:ext cx="2434981" cy="1980000"/>
          </a:xfrm>
          <a:prstGeom prst="rect">
            <a:avLst/>
          </a:prstGeom>
          <a:noFill/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2000" y="4608000"/>
            <a:ext cx="24336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Аристотель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chemeClr val="bg1"/>
                </a:solidFill>
              </a:rPr>
              <a:t>384 – 322 до н. э.)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440000" y="5220000"/>
            <a:ext cx="61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Должно быть </a:t>
            </a:r>
            <a:r>
              <a:rPr lang="ru-RU" sz="1600" dirty="0" smtClean="0">
                <a:solidFill>
                  <a:srgbClr val="00FFFF"/>
                </a:solidFill>
              </a:rPr>
              <a:t>достаточное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FF"/>
                </a:solidFill>
              </a:rPr>
              <a:t>основание</a:t>
            </a:r>
            <a:r>
              <a:rPr lang="en-US" sz="1600" dirty="0" smtClean="0"/>
              <a:t> </a:t>
            </a:r>
            <a:r>
              <a:rPr lang="ru-RU" sz="1600" dirty="0" smtClean="0"/>
              <a:t>для </a:t>
            </a:r>
            <a:r>
              <a:rPr lang="ru-RU" sz="1600" dirty="0" smtClean="0">
                <a:solidFill>
                  <a:srgbClr val="00FFFF"/>
                </a:solidFill>
              </a:rPr>
              <a:t>существования</a:t>
            </a:r>
            <a:r>
              <a:rPr lang="ru-RU" sz="1600" dirty="0" smtClean="0"/>
              <a:t> и свойств</a:t>
            </a:r>
            <a:r>
              <a:rPr lang="en-US" sz="1600" dirty="0" smtClean="0"/>
              <a:t> </a:t>
            </a:r>
            <a:r>
              <a:rPr lang="ru-RU" sz="1600" dirty="0" smtClean="0"/>
              <a:t>всего, что можно помыслить </a:t>
            </a:r>
            <a:r>
              <a:rPr lang="ru-RU" sz="1600" dirty="0" smtClean="0">
                <a:solidFill>
                  <a:srgbClr val="00FFFF"/>
                </a:solidFill>
              </a:rPr>
              <a:t>несуществующим</a:t>
            </a:r>
            <a:r>
              <a:rPr lang="ru-RU" sz="1600" dirty="0" smtClean="0"/>
              <a:t>. 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20000" y="5940000"/>
            <a:ext cx="756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Для всего, что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может существовать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FFFF00"/>
                </a:solidFill>
              </a:rPr>
              <a:t> но не существует</a:t>
            </a:r>
            <a:r>
              <a:rPr lang="ru-RU" sz="1600" dirty="0" smtClean="0"/>
              <a:t>, требуется нечто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необходимое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в силу которого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возможное</a:t>
            </a:r>
            <a:r>
              <a:rPr lang="en-US" sz="1600" dirty="0" smtClean="0"/>
              <a:t> </a:t>
            </a:r>
            <a:r>
              <a:rPr lang="ru-RU" sz="1600" dirty="0" smtClean="0"/>
              <a:t>становится</a:t>
            </a:r>
            <a:r>
              <a:rPr lang="en-US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действительным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900000" y="1440000"/>
            <a:ext cx="7344000" cy="90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Первые три закона логики – </a:t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тождества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FF00"/>
                </a:solidFill>
              </a:rPr>
              <a:t>противоречия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FF00"/>
                </a:solidFill>
              </a:rPr>
              <a:t>исключённого третьего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сформулировал создатель логики </a:t>
            </a:r>
            <a:r>
              <a:rPr lang="ru-RU" dirty="0" smtClean="0">
                <a:solidFill>
                  <a:srgbClr val="00FFFF"/>
                </a:solidFill>
              </a:rPr>
              <a:t>Аристотель</a:t>
            </a:r>
            <a:r>
              <a:rPr lang="ru-RU" dirty="0" smtClean="0"/>
              <a:t> в </a:t>
            </a:r>
            <a:r>
              <a:rPr lang="en-US" dirty="0" smtClean="0"/>
              <a:t>IV </a:t>
            </a:r>
            <a:r>
              <a:rPr lang="ru-RU" dirty="0" smtClean="0"/>
              <a:t>в. до н. э.</a:t>
            </a:r>
            <a:endParaRPr lang="ru-RU" dirty="0"/>
          </a:p>
        </p:txBody>
      </p:sp>
      <p:sp>
        <p:nvSpPr>
          <p:cNvPr id="17" name="Rectangle 5"/>
          <p:cNvSpPr txBox="1">
            <a:spLocks noChangeArrowheads="1"/>
          </p:cNvSpPr>
          <p:nvPr/>
        </p:nvSpPr>
        <p:spPr>
          <a:xfrm>
            <a:off x="457200" y="273600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Законы логики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Закон достаточного основания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0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250" y="1268760"/>
            <a:ext cx="8445500" cy="4857403"/>
          </a:xfrm>
        </p:spPr>
        <p:txBody>
          <a:bodyPr/>
          <a:lstStyle/>
          <a:p>
            <a:pPr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 Сущность и предмет логики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Понятие логики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Понятие теоретического знания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Аристотелевская классификация видов знания</a:t>
            </a:r>
          </a:p>
          <a:p>
            <a:pPr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 Законы логики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Закон тождества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Закон противоречия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Закон исключённого третьего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Закон достаточного основания</a:t>
            </a:r>
          </a:p>
          <a:p>
            <a:pPr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 Формы мышления в традиционной логике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Понятие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Суждение</a:t>
            </a:r>
          </a:p>
          <a:p>
            <a:pPr lvl="1"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Умозаключение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Предмет, законы и функции логики</a:t>
            </a:r>
            <a:endParaRPr lang="ru-RU" sz="32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AutoShape 3"/>
          <p:cNvSpPr>
            <a:spLocks noChangeArrowheads="1"/>
          </p:cNvSpPr>
          <p:nvPr/>
        </p:nvSpPr>
        <p:spPr bwMode="auto">
          <a:xfrm>
            <a:off x="3060000" y="1728000"/>
            <a:ext cx="3024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>
                <a:solidFill>
                  <a:srgbClr val="FF0000"/>
                </a:solidFill>
              </a:rPr>
              <a:t>Законы логики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3028" name="AutoShape 4"/>
          <p:cNvSpPr>
            <a:spLocks noChangeArrowheads="1"/>
          </p:cNvSpPr>
          <p:nvPr/>
        </p:nvSpPr>
        <p:spPr bwMode="auto">
          <a:xfrm>
            <a:off x="144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тождества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3029" name="Line 5"/>
          <p:cNvSpPr>
            <a:spLocks noChangeShapeType="1"/>
          </p:cNvSpPr>
          <p:nvPr/>
        </p:nvSpPr>
        <p:spPr bwMode="auto">
          <a:xfrm>
            <a:off x="1224000" y="3060000"/>
            <a:ext cx="334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513030" name="AutoShape 6"/>
          <p:cNvCxnSpPr>
            <a:cxnSpLocks noChangeShapeType="1"/>
          </p:cNvCxnSpPr>
          <p:nvPr/>
        </p:nvCxnSpPr>
        <p:spPr bwMode="auto">
          <a:xfrm>
            <a:off x="4572000" y="280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1" name="AutoShape 7"/>
          <p:cNvCxnSpPr>
            <a:cxnSpLocks noChangeShapeType="1"/>
          </p:cNvCxnSpPr>
          <p:nvPr/>
        </p:nvCxnSpPr>
        <p:spPr bwMode="auto">
          <a:xfrm>
            <a:off x="1224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2" name="AutoShape 8"/>
          <p:cNvCxnSpPr>
            <a:cxnSpLocks noChangeShapeType="1"/>
          </p:cNvCxnSpPr>
          <p:nvPr/>
        </p:nvCxnSpPr>
        <p:spPr bwMode="auto">
          <a:xfrm>
            <a:off x="5688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513034" name="AutoShape 10"/>
          <p:cNvSpPr>
            <a:spLocks noChangeArrowheads="1"/>
          </p:cNvSpPr>
          <p:nvPr/>
        </p:nvSpPr>
        <p:spPr bwMode="auto">
          <a:xfrm>
            <a:off x="4608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исключённого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третьего</a:t>
            </a:r>
          </a:p>
        </p:txBody>
      </p:sp>
      <p:sp>
        <p:nvSpPr>
          <p:cNvPr id="513036" name="Line 12"/>
          <p:cNvSpPr>
            <a:spLocks noChangeShapeType="1"/>
          </p:cNvSpPr>
          <p:nvPr/>
        </p:nvSpPr>
        <p:spPr bwMode="auto">
          <a:xfrm>
            <a:off x="4571999" y="3060000"/>
            <a:ext cx="1116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513043" name="Text Box 19"/>
          <p:cNvSpPr txBox="1">
            <a:spLocks noChangeArrowheads="1"/>
          </p:cNvSpPr>
          <p:nvPr/>
        </p:nvSpPr>
        <p:spPr bwMode="auto">
          <a:xfrm>
            <a:off x="144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Термин </a:t>
            </a:r>
            <a:r>
              <a:rPr lang="ru-RU" sz="1600" dirty="0" smtClean="0">
                <a:solidFill>
                  <a:srgbClr val="FF66FF"/>
                </a:solidFill>
              </a:rPr>
              <a:t>не должен</a:t>
            </a:r>
            <a:r>
              <a:rPr lang="ru-RU" sz="1600" dirty="0" smtClean="0">
                <a:solidFill>
                  <a:srgbClr val="00FFFF"/>
                </a:solidFill>
              </a:rPr>
              <a:t> использоваться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в разных смыслах</a:t>
            </a:r>
            <a:r>
              <a:rPr lang="ru-RU" sz="1600" dirty="0" smtClean="0"/>
              <a:t> в пределах одного рассуждения.</a:t>
            </a:r>
            <a:endParaRPr lang="ru-RU" sz="1600" dirty="0" smtClean="0">
              <a:solidFill>
                <a:srgbClr val="00FFFF"/>
              </a:solidFill>
            </a:endParaRPr>
          </a:p>
        </p:txBody>
      </p:sp>
      <p:sp>
        <p:nvSpPr>
          <p:cNvPr id="513033" name="AutoShape 9"/>
          <p:cNvSpPr>
            <a:spLocks noChangeArrowheads="1"/>
          </p:cNvSpPr>
          <p:nvPr/>
        </p:nvSpPr>
        <p:spPr bwMode="auto">
          <a:xfrm>
            <a:off x="2376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противоречия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AutoShape 11"/>
          <p:cNvCxnSpPr>
            <a:cxnSpLocks noChangeShapeType="1"/>
          </p:cNvCxnSpPr>
          <p:nvPr/>
        </p:nvCxnSpPr>
        <p:spPr bwMode="auto">
          <a:xfrm>
            <a:off x="3456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достаточного основания</a:t>
            </a: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840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достаточного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основания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26" name="AutoShape 8"/>
          <p:cNvCxnSpPr>
            <a:cxnSpLocks noChangeShapeType="1"/>
          </p:cNvCxnSpPr>
          <p:nvPr/>
        </p:nvCxnSpPr>
        <p:spPr bwMode="auto">
          <a:xfrm>
            <a:off x="7920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7" name="Line 5"/>
          <p:cNvSpPr>
            <a:spLocks noChangeShapeType="1"/>
          </p:cNvSpPr>
          <p:nvPr/>
        </p:nvSpPr>
        <p:spPr bwMode="auto">
          <a:xfrm>
            <a:off x="5688000" y="3060000"/>
            <a:ext cx="223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4000" y="6300000"/>
            <a:ext cx="2160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А не есть не-А.</a:t>
            </a:r>
            <a:endParaRPr lang="ru-RU" sz="1600" dirty="0"/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2376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Два противоречащих суждения </a:t>
            </a:r>
          </a:p>
          <a:p>
            <a:r>
              <a:rPr lang="ru-RU" sz="1600" dirty="0" smtClean="0">
                <a:solidFill>
                  <a:srgbClr val="00FFFF"/>
                </a:solidFill>
              </a:rPr>
              <a:t>не </a:t>
            </a:r>
            <a:r>
              <a:rPr lang="ru-RU" sz="1600" dirty="0">
                <a:solidFill>
                  <a:srgbClr val="00FFFF"/>
                </a:solidFill>
              </a:rPr>
              <a:t>могут </a:t>
            </a:r>
            <a:r>
              <a:rPr lang="ru-RU" sz="1600" dirty="0" smtClean="0">
                <a:solidFill>
                  <a:srgbClr val="00FFFF"/>
                </a:solidFill>
              </a:rPr>
              <a:t>быть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 </a:t>
            </a:r>
            <a:r>
              <a:rPr lang="ru-RU" sz="1600" dirty="0" smtClean="0">
                <a:solidFill>
                  <a:srgbClr val="00FF00"/>
                </a:solidFill>
              </a:rPr>
              <a:t>истинными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04000" y="6300000"/>
            <a:ext cx="2304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noAutofit/>
          </a:bodyPr>
          <a:lstStyle/>
          <a:p>
            <a:r>
              <a:rPr lang="ru-RU" sz="1600" dirty="0"/>
              <a:t>Неверно, что </a:t>
            </a:r>
            <a:r>
              <a:rPr lang="en-US" sz="1600" dirty="0"/>
              <a:t>A </a:t>
            </a:r>
            <a:r>
              <a:rPr lang="ru-RU" sz="1600" dirty="0"/>
              <a:t>и не-</a:t>
            </a:r>
            <a:r>
              <a:rPr lang="en-US" sz="1600" dirty="0"/>
              <a:t>A</a:t>
            </a:r>
            <a:r>
              <a:rPr lang="ru-RU" sz="1600" dirty="0"/>
              <a:t>.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608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Два противоречащих суждения </a:t>
            </a:r>
          </a:p>
          <a:p>
            <a:r>
              <a:rPr lang="ru-RU" sz="1600" dirty="0" smtClean="0">
                <a:solidFill>
                  <a:srgbClr val="00FFFF"/>
                </a:solidFill>
              </a:rPr>
              <a:t>не могут быть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оба </a:t>
            </a:r>
            <a:r>
              <a:rPr lang="ru-RU" sz="1600" dirty="0" smtClean="0">
                <a:solidFill>
                  <a:srgbClr val="FF66FF"/>
                </a:solidFill>
              </a:rPr>
              <a:t>ложными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08000" y="6300000"/>
            <a:ext cx="216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/>
              <a:t>Либо </a:t>
            </a:r>
            <a:r>
              <a:rPr lang="en-US" sz="1600" dirty="0"/>
              <a:t>A</a:t>
            </a:r>
            <a:r>
              <a:rPr lang="ru-RU" sz="1600" dirty="0"/>
              <a:t>, либо не-</a:t>
            </a:r>
            <a:r>
              <a:rPr lang="en-US" sz="1600" dirty="0"/>
              <a:t>A</a:t>
            </a:r>
            <a:r>
              <a:rPr lang="ru-RU" sz="1600" dirty="0"/>
              <a:t>.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6840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Всякое </a:t>
            </a:r>
            <a:r>
              <a:rPr lang="ru-RU" sz="1600" dirty="0" smtClean="0">
                <a:solidFill>
                  <a:srgbClr val="00FF00"/>
                </a:solidFill>
              </a:rPr>
              <a:t>истинное</a:t>
            </a:r>
            <a:r>
              <a:rPr lang="ru-RU" sz="1600" dirty="0" smtClean="0"/>
              <a:t> суждение должно иметь </a:t>
            </a:r>
            <a:r>
              <a:rPr lang="ru-RU" sz="1600" dirty="0" smtClean="0">
                <a:solidFill>
                  <a:srgbClr val="00FFFF"/>
                </a:solidFill>
              </a:rPr>
              <a:t>достаточное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истинное </a:t>
            </a:r>
            <a:r>
              <a:rPr lang="ru-RU" sz="1600" dirty="0" smtClean="0"/>
              <a:t>основание.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840000" y="6300000"/>
            <a:ext cx="2160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Если </a:t>
            </a:r>
            <a:r>
              <a:rPr lang="en-US" sz="1600" dirty="0"/>
              <a:t>A</a:t>
            </a:r>
            <a:r>
              <a:rPr lang="ru-RU" sz="1600" dirty="0"/>
              <a:t>, </a:t>
            </a:r>
            <a:r>
              <a:rPr lang="ru-RU" sz="1600" dirty="0" smtClean="0"/>
              <a:t>то </a:t>
            </a:r>
            <a:r>
              <a:rPr lang="en-US" sz="1600" dirty="0" smtClean="0"/>
              <a:t>B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AutoShape 2"/>
          <p:cNvSpPr>
            <a:spLocks noChangeArrowheads="1"/>
          </p:cNvSpPr>
          <p:nvPr/>
        </p:nvSpPr>
        <p:spPr bwMode="auto">
          <a:xfrm rot="10800000">
            <a:off x="288000" y="1728000"/>
            <a:ext cx="6120000" cy="467836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square" anchor="ctr" anchorCtr="1"/>
          <a:lstStyle/>
          <a:p>
            <a:r>
              <a:rPr lang="ru-RU" dirty="0" smtClean="0">
                <a:solidFill>
                  <a:srgbClr val="0000FF"/>
                </a:solidFill>
              </a:rPr>
              <a:t>…ни одно явление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не может оказаться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истинным или действительным,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ни одно утверждение справедливым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без достаточного основания,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почему именно дело обстоит так,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а не иначе</a:t>
            </a:r>
            <a:r>
              <a:rPr lang="ru-RU" dirty="0" smtClean="0">
                <a:solidFill>
                  <a:srgbClr val="0000FF"/>
                </a:solidFill>
              </a:rPr>
              <a:t>,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хотя эти основания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 большинстве случаев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вовсе не могут быть нам известны.</a:t>
            </a:r>
            <a:endParaRPr lang="ru-RU" sz="1800" baseline="0" dirty="0">
              <a:solidFill>
                <a:srgbClr val="0000FF"/>
              </a:solidFill>
            </a:endParaRPr>
          </a:p>
          <a:p>
            <a:pPr algn="ctr"/>
            <a:endParaRPr lang="ru-RU" sz="1800" b="1" baseline="0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достаточного основания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624000" y="5760000"/>
            <a:ext cx="2055600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 anchorCtr="0">
            <a:noAutofit/>
          </a:bodyPr>
          <a:lstStyle/>
          <a:p>
            <a:pPr algn="ctr"/>
            <a:r>
              <a:rPr lang="ru-RU" sz="1800" b="1" baseline="0" dirty="0" smtClean="0">
                <a:solidFill>
                  <a:schemeClr val="bg1"/>
                </a:solidFill>
              </a:rPr>
              <a:t>Лейбниц.</a:t>
            </a:r>
            <a:r>
              <a:rPr lang="ru-RU" sz="1800" b="1" baseline="0" dirty="0">
                <a:solidFill>
                  <a:schemeClr val="bg1"/>
                </a:solidFill>
              </a:rPr>
              <a:t/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chemeClr val="bg1"/>
                </a:solidFill>
              </a:rPr>
              <a:t>«</a:t>
            </a:r>
            <a:r>
              <a:rPr lang="ru-RU" sz="1800" b="1" baseline="0" dirty="0" smtClean="0">
                <a:solidFill>
                  <a:schemeClr val="bg1"/>
                </a:solidFill>
              </a:rPr>
              <a:t>Монадология».</a:t>
            </a:r>
            <a:endParaRPr lang="ru-RU" sz="1800" b="1" baseline="0" dirty="0">
              <a:solidFill>
                <a:schemeClr val="bg1"/>
              </a:solidFill>
            </a:endParaRPr>
          </a:p>
        </p:txBody>
      </p:sp>
      <p:pic>
        <p:nvPicPr>
          <p:cNvPr id="9" name="Picture 16" descr="leibniz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6000" y="1800000"/>
            <a:ext cx="1911350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4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6000" y="1116000"/>
            <a:ext cx="8676000" cy="5508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00FFFF"/>
                </a:solidFill>
              </a:rPr>
              <a:t>Законы логики </a:t>
            </a:r>
            <a:r>
              <a:rPr lang="ru-RU" sz="1800" b="1" dirty="0" smtClean="0">
                <a:solidFill>
                  <a:srgbClr val="FF66FF"/>
                </a:solidFill>
              </a:rPr>
              <a:t>не следует</a:t>
            </a:r>
            <a:r>
              <a:rPr lang="ru-RU" sz="1800" b="1" dirty="0" smtClean="0">
                <a:solidFill>
                  <a:srgbClr val="00FFFF"/>
                </a:solidFill>
              </a:rPr>
              <a:t> понимать и трактовать онтологически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br>
              <a:rPr lang="ru-RU" sz="1800" b="1" dirty="0" smtClean="0">
                <a:solidFill>
                  <a:srgbClr val="00FFFF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хотя такие трактовки имели место и казались допустимыми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в некоторых формулировках, цитированных выше.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Тем не менее, важно помнить, что законы логики представляют собой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00FF00"/>
                </a:solidFill>
              </a:rPr>
              <a:t>правила пользования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FF"/>
                </a:solidFill>
              </a:rPr>
              <a:t>языком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логики, а </a:t>
            </a:r>
            <a:r>
              <a:rPr lang="ru-RU" sz="1800" b="1" dirty="0" smtClean="0">
                <a:solidFill>
                  <a:srgbClr val="FF66FF"/>
                </a:solidFill>
              </a:rPr>
              <a:t>не утверждения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о </a:t>
            </a:r>
            <a:r>
              <a:rPr lang="ru-RU" sz="1800" b="1" dirty="0" smtClean="0">
                <a:solidFill>
                  <a:srgbClr val="00FFFF"/>
                </a:solidFill>
              </a:rPr>
              <a:t>свойствах реальности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посредством этого языка описываемой.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00FFFF"/>
                </a:solidFill>
              </a:rPr>
              <a:t>Закон тождества</a:t>
            </a:r>
            <a:r>
              <a:rPr lang="ru-RU" sz="1800" b="1" dirty="0" smtClean="0">
                <a:solidFill>
                  <a:schemeClr val="bg1"/>
                </a:solidFill>
              </a:rPr>
              <a:t> не значит, что предметы понятий </a:t>
            </a:r>
            <a:r>
              <a:rPr lang="ru-RU" sz="1800" b="1" dirty="0" smtClean="0">
                <a:solidFill>
                  <a:srgbClr val="FF66FF"/>
                </a:solidFill>
              </a:rPr>
              <a:t>не претерпевают никаких изменений</a:t>
            </a:r>
            <a:r>
              <a:rPr lang="ru-RU" sz="1800" b="1" dirty="0" smtClean="0">
                <a:solidFill>
                  <a:schemeClr val="bg1"/>
                </a:solidFill>
              </a:rPr>
              <a:t>, оставаясь всегда тождественными себе.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00FFFF"/>
                </a:solidFill>
              </a:rPr>
              <a:t>Закон противоречия</a:t>
            </a:r>
            <a:r>
              <a:rPr lang="ru-RU" sz="1800" b="1" dirty="0" smtClean="0">
                <a:solidFill>
                  <a:schemeClr val="bg1"/>
                </a:solidFill>
              </a:rPr>
              <a:t> не значит, что реальность </a:t>
            </a:r>
            <a:r>
              <a:rPr lang="ru-RU" sz="1800" b="1" dirty="0" smtClean="0">
                <a:solidFill>
                  <a:srgbClr val="FF66FF"/>
                </a:solidFill>
              </a:rPr>
              <a:t>лишена противоречий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00FFFF"/>
                </a:solidFill>
              </a:rPr>
              <a:t>Закон исключённого третьего</a:t>
            </a:r>
            <a:r>
              <a:rPr lang="ru-RU" sz="1800" b="1" dirty="0" smtClean="0">
                <a:solidFill>
                  <a:schemeClr val="bg1"/>
                </a:solidFill>
              </a:rPr>
              <a:t> не значит, что в реальности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«третьего не дано»</a:t>
            </a:r>
            <a:r>
              <a:rPr lang="ru-RU" sz="1800" b="1" dirty="0" smtClean="0">
                <a:solidFill>
                  <a:schemeClr val="bg1"/>
                </a:solidFill>
              </a:rPr>
              <a:t> и в любой ситуации выбор есть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лишь между двумя возможными вариантами.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00FFFF"/>
                </a:solidFill>
              </a:rPr>
              <a:t>Закон достаточного основания </a:t>
            </a:r>
            <a:r>
              <a:rPr lang="ru-RU" sz="1800" b="1" dirty="0" smtClean="0">
                <a:solidFill>
                  <a:schemeClr val="bg1"/>
                </a:solidFill>
              </a:rPr>
              <a:t>объявляет истинность основания </a:t>
            </a:r>
            <a:r>
              <a:rPr lang="ru-RU" sz="1800" b="1" dirty="0" smtClean="0">
                <a:solidFill>
                  <a:srgbClr val="FFFF00"/>
                </a:solidFill>
              </a:rPr>
              <a:t>достаточным условием</a:t>
            </a:r>
            <a:r>
              <a:rPr lang="ru-RU" sz="1800" b="1" dirty="0" smtClean="0">
                <a:solidFill>
                  <a:schemeClr val="bg1"/>
                </a:solidFill>
              </a:rPr>
              <a:t> истинности следствия и </a:t>
            </a:r>
            <a:r>
              <a:rPr lang="ru-RU" sz="1800" b="1" dirty="0" smtClean="0">
                <a:solidFill>
                  <a:srgbClr val="00FF00"/>
                </a:solidFill>
              </a:rPr>
              <a:t>требует</a:t>
            </a:r>
            <a:r>
              <a:rPr lang="ru-RU" sz="1800" b="1" dirty="0" smtClean="0">
                <a:solidFill>
                  <a:schemeClr val="bg1"/>
                </a:solidFill>
              </a:rPr>
              <a:t> истинности первого для </a:t>
            </a:r>
            <a:r>
              <a:rPr lang="ru-RU" sz="1800" b="1" dirty="0" smtClean="0">
                <a:solidFill>
                  <a:srgbClr val="FFFF00"/>
                </a:solidFill>
              </a:rPr>
              <a:t>обоснования</a:t>
            </a:r>
            <a:r>
              <a:rPr lang="ru-RU" sz="1800" b="1" dirty="0" smtClean="0">
                <a:solidFill>
                  <a:schemeClr val="bg1"/>
                </a:solidFill>
              </a:rPr>
              <a:t> истинности последнего, но сам по себе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rgbClr val="FF66FF"/>
                </a:solidFill>
              </a:rPr>
              <a:t>не утверждает</a:t>
            </a:r>
            <a:r>
              <a:rPr lang="ru-RU" sz="1800" b="1" dirty="0" smtClean="0">
                <a:solidFill>
                  <a:schemeClr val="bg1"/>
                </a:solidFill>
              </a:rPr>
              <a:t> истинности суждения, выражающего основание, поскольку таковая определяется его </a:t>
            </a:r>
            <a:r>
              <a:rPr lang="ru-RU" sz="1800" b="1" dirty="0" smtClean="0">
                <a:solidFill>
                  <a:srgbClr val="00FF00"/>
                </a:solidFill>
              </a:rPr>
              <a:t>соответствием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внелогической действительности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а значит, и обусловливается внелогически.</a:t>
            </a:r>
          </a:p>
          <a:p>
            <a:pPr>
              <a:buClr>
                <a:schemeClr val="bg1"/>
              </a:buClr>
              <a:buNone/>
            </a:pP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273600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Законы логики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68" name="AutoShape 28"/>
          <p:cNvSpPr>
            <a:spLocks noChangeArrowheads="1"/>
          </p:cNvSpPr>
          <p:nvPr/>
        </p:nvSpPr>
        <p:spPr bwMode="auto">
          <a:xfrm>
            <a:off x="3312000" y="3276000"/>
            <a:ext cx="2519363" cy="10800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72" name="Rectangle 32"/>
          <p:cNvSpPr>
            <a:spLocks noChangeArrowheads="1"/>
          </p:cNvSpPr>
          <p:nvPr/>
        </p:nvSpPr>
        <p:spPr bwMode="auto">
          <a:xfrm>
            <a:off x="4356000" y="3744000"/>
            <a:ext cx="432000" cy="14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76" name="AutoShape 36"/>
          <p:cNvSpPr>
            <a:spLocks noChangeArrowheads="1"/>
          </p:cNvSpPr>
          <p:nvPr/>
        </p:nvSpPr>
        <p:spPr bwMode="auto">
          <a:xfrm>
            <a:off x="6192000" y="2916000"/>
            <a:ext cx="2520000" cy="2448000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78" name="AutoShape 38"/>
          <p:cNvSpPr>
            <a:spLocks noChangeArrowheads="1"/>
          </p:cNvSpPr>
          <p:nvPr/>
        </p:nvSpPr>
        <p:spPr bwMode="auto">
          <a:xfrm>
            <a:off x="6264000" y="3816000"/>
            <a:ext cx="2374900" cy="6477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77" name="AutoShape 37"/>
          <p:cNvSpPr>
            <a:spLocks noChangeArrowheads="1"/>
          </p:cNvSpPr>
          <p:nvPr/>
        </p:nvSpPr>
        <p:spPr bwMode="auto">
          <a:xfrm>
            <a:off x="6264000" y="3096000"/>
            <a:ext cx="2374900" cy="6477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89" name="Rectangle 49"/>
          <p:cNvSpPr>
            <a:spLocks noChangeArrowheads="1"/>
          </p:cNvSpPr>
          <p:nvPr/>
        </p:nvSpPr>
        <p:spPr bwMode="auto">
          <a:xfrm rot="2700000">
            <a:off x="7092000" y="3697374"/>
            <a:ext cx="719137" cy="1440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175" name="Rectangle 5"/>
          <p:cNvSpPr>
            <a:spLocks noGrp="1" noChangeArrowheads="1"/>
          </p:cNvSpPr>
          <p:nvPr>
            <p:ph type="title"/>
          </p:nvPr>
        </p:nvSpPr>
        <p:spPr>
          <a:xfrm>
            <a:off x="108000" y="0"/>
            <a:ext cx="8928000" cy="1296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</a:rPr>
              <a:t>Формы мышления в традиционной логике</a:t>
            </a:r>
          </a:p>
        </p:txBody>
      </p:sp>
      <p:sp>
        <p:nvSpPr>
          <p:cNvPr id="343046" name="AutoShape 6"/>
          <p:cNvSpPr>
            <a:spLocks noChangeArrowheads="1"/>
          </p:cNvSpPr>
          <p:nvPr/>
        </p:nvSpPr>
        <p:spPr bwMode="auto">
          <a:xfrm>
            <a:off x="2952000" y="1296000"/>
            <a:ext cx="3240000" cy="540000"/>
          </a:xfrm>
          <a:prstGeom prst="bevel">
            <a:avLst>
              <a:gd name="adj" fmla="val 125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>
                <a:solidFill>
                  <a:srgbClr val="FF0066"/>
                </a:solidFill>
              </a:rPr>
              <a:t>Формы мышления</a:t>
            </a:r>
            <a:endParaRPr lang="ru-RU" sz="1600" dirty="0">
              <a:solidFill>
                <a:srgbClr val="FF0066"/>
              </a:solidFill>
            </a:endParaRPr>
          </a:p>
        </p:txBody>
      </p:sp>
      <p:sp>
        <p:nvSpPr>
          <p:cNvPr id="343047" name="AutoShape 7"/>
          <p:cNvSpPr>
            <a:spLocks noChangeArrowheads="1"/>
          </p:cNvSpPr>
          <p:nvPr/>
        </p:nvSpPr>
        <p:spPr bwMode="auto">
          <a:xfrm>
            <a:off x="432000" y="2196000"/>
            <a:ext cx="2519363" cy="54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>
                <a:solidFill>
                  <a:srgbClr val="0000FF"/>
                </a:solidFill>
              </a:rPr>
              <a:t>Понятие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43048" name="Line 8"/>
          <p:cNvSpPr>
            <a:spLocks noChangeShapeType="1"/>
          </p:cNvSpPr>
          <p:nvPr/>
        </p:nvSpPr>
        <p:spPr bwMode="auto">
          <a:xfrm>
            <a:off x="1691999" y="2016000"/>
            <a:ext cx="28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343049" name="AutoShape 9"/>
          <p:cNvCxnSpPr>
            <a:cxnSpLocks noChangeShapeType="1"/>
          </p:cNvCxnSpPr>
          <p:nvPr/>
        </p:nvCxnSpPr>
        <p:spPr bwMode="auto">
          <a:xfrm>
            <a:off x="4572000" y="1836000"/>
            <a:ext cx="1588" cy="179387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343050" name="AutoShape 10"/>
          <p:cNvCxnSpPr>
            <a:cxnSpLocks noChangeShapeType="1"/>
          </p:cNvCxnSpPr>
          <p:nvPr/>
        </p:nvCxnSpPr>
        <p:spPr bwMode="auto">
          <a:xfrm>
            <a:off x="1692000" y="2016000"/>
            <a:ext cx="1587" cy="179387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343051" name="AutoShape 11"/>
          <p:cNvCxnSpPr>
            <a:cxnSpLocks noChangeShapeType="1"/>
          </p:cNvCxnSpPr>
          <p:nvPr/>
        </p:nvCxnSpPr>
        <p:spPr bwMode="auto">
          <a:xfrm>
            <a:off x="7452000" y="2016000"/>
            <a:ext cx="1587" cy="179387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343055" name="AutoShape 15"/>
          <p:cNvSpPr>
            <a:spLocks noChangeArrowheads="1"/>
          </p:cNvSpPr>
          <p:nvPr/>
        </p:nvSpPr>
        <p:spPr bwMode="auto">
          <a:xfrm>
            <a:off x="3312000" y="2196000"/>
            <a:ext cx="2519363" cy="540000"/>
          </a:xfrm>
          <a:prstGeom prst="bevel">
            <a:avLst>
              <a:gd name="adj" fmla="val 12500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>
                <a:solidFill>
                  <a:srgbClr val="0000FF"/>
                </a:solidFill>
              </a:rPr>
              <a:t>Суждение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43057" name="AutoShape 17"/>
          <p:cNvSpPr>
            <a:spLocks noChangeArrowheads="1"/>
          </p:cNvSpPr>
          <p:nvPr/>
        </p:nvSpPr>
        <p:spPr bwMode="auto">
          <a:xfrm>
            <a:off x="6192000" y="2196000"/>
            <a:ext cx="2519362" cy="540000"/>
          </a:xfrm>
          <a:prstGeom prst="bevel">
            <a:avLst>
              <a:gd name="adj" fmla="val 12500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>
                <a:solidFill>
                  <a:srgbClr val="0000FF"/>
                </a:solidFill>
              </a:rPr>
              <a:t>Умозаключение</a:t>
            </a:r>
            <a:endParaRPr lang="ru-RU" sz="1600" dirty="0">
              <a:solidFill>
                <a:srgbClr val="0000FF"/>
              </a:solidFill>
            </a:endParaRPr>
          </a:p>
        </p:txBody>
      </p:sp>
      <p:cxnSp>
        <p:nvCxnSpPr>
          <p:cNvPr id="343058" name="AutoShape 18"/>
          <p:cNvCxnSpPr>
            <a:cxnSpLocks noChangeShapeType="1"/>
          </p:cNvCxnSpPr>
          <p:nvPr/>
        </p:nvCxnSpPr>
        <p:spPr bwMode="auto">
          <a:xfrm>
            <a:off x="4572000" y="2016000"/>
            <a:ext cx="1588" cy="179387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343059" name="Line 19"/>
          <p:cNvSpPr>
            <a:spLocks noChangeShapeType="1"/>
          </p:cNvSpPr>
          <p:nvPr/>
        </p:nvSpPr>
        <p:spPr bwMode="auto">
          <a:xfrm>
            <a:off x="4572000" y="2016000"/>
            <a:ext cx="28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43062" name="Oval 22"/>
          <p:cNvSpPr>
            <a:spLocks noChangeAspect="1" noChangeArrowheads="1"/>
          </p:cNvSpPr>
          <p:nvPr/>
        </p:nvSpPr>
        <p:spPr bwMode="auto">
          <a:xfrm>
            <a:off x="540000" y="3276000"/>
            <a:ext cx="1080000" cy="1080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700" dirty="0" smtClean="0">
                <a:solidFill>
                  <a:srgbClr val="0000FF"/>
                </a:solidFill>
              </a:rPr>
              <a:t>Грек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343063" name="Oval 23"/>
          <p:cNvSpPr>
            <a:spLocks noChangeAspect="1" noChangeArrowheads="1"/>
          </p:cNvSpPr>
          <p:nvPr/>
        </p:nvSpPr>
        <p:spPr bwMode="auto">
          <a:xfrm>
            <a:off x="1764000" y="3276000"/>
            <a:ext cx="1080000" cy="1080000"/>
          </a:xfrm>
          <a:prstGeom prst="ellipse">
            <a:avLst/>
          </a:prstGeom>
          <a:solidFill>
            <a:srgbClr val="99FF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700" dirty="0" smtClean="0">
                <a:solidFill>
                  <a:srgbClr val="0000FF"/>
                </a:solidFill>
              </a:rPr>
              <a:t>Человек</a:t>
            </a:r>
            <a:endParaRPr lang="ru-RU" sz="1700" dirty="0">
              <a:solidFill>
                <a:srgbClr val="0000FF"/>
              </a:solidFill>
            </a:endParaRPr>
          </a:p>
        </p:txBody>
      </p:sp>
      <p:sp>
        <p:nvSpPr>
          <p:cNvPr id="343064" name="Oval 24"/>
          <p:cNvSpPr>
            <a:spLocks noChangeAspect="1" noChangeArrowheads="1"/>
          </p:cNvSpPr>
          <p:nvPr/>
        </p:nvSpPr>
        <p:spPr bwMode="auto">
          <a:xfrm>
            <a:off x="3492000" y="3348000"/>
            <a:ext cx="936000" cy="936000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rgbClr val="0000FF"/>
                </a:solidFill>
              </a:rPr>
              <a:t>Всякий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грек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43067" name="Oval 27"/>
          <p:cNvSpPr>
            <a:spLocks noChangeAspect="1" noChangeArrowheads="1"/>
          </p:cNvSpPr>
          <p:nvPr/>
        </p:nvSpPr>
        <p:spPr bwMode="auto">
          <a:xfrm>
            <a:off x="4716000" y="3348000"/>
            <a:ext cx="936000" cy="936000"/>
          </a:xfrm>
          <a:prstGeom prst="ellipse">
            <a:avLst/>
          </a:prstGeom>
          <a:solidFill>
            <a:srgbClr val="99FF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человек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343079" name="AutoShape 39"/>
          <p:cNvSpPr>
            <a:spLocks noChangeArrowheads="1"/>
          </p:cNvSpPr>
          <p:nvPr/>
        </p:nvSpPr>
        <p:spPr bwMode="auto">
          <a:xfrm>
            <a:off x="6264000" y="4536000"/>
            <a:ext cx="2374900" cy="6477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81" name="Rectangle 41"/>
          <p:cNvSpPr>
            <a:spLocks noChangeArrowheads="1"/>
          </p:cNvSpPr>
          <p:nvPr/>
        </p:nvSpPr>
        <p:spPr bwMode="auto">
          <a:xfrm>
            <a:off x="7272000" y="3348000"/>
            <a:ext cx="360000" cy="14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82" name="Oval 42"/>
          <p:cNvSpPr>
            <a:spLocks noChangeArrowheads="1"/>
          </p:cNvSpPr>
          <p:nvPr/>
        </p:nvSpPr>
        <p:spPr bwMode="auto">
          <a:xfrm>
            <a:off x="7596000" y="3132000"/>
            <a:ext cx="972000" cy="576263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dirty="0" smtClean="0">
                <a:solidFill>
                  <a:srgbClr val="0000FF"/>
                </a:solidFill>
              </a:rPr>
              <a:t>смертен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343084" name="Rectangle 44"/>
          <p:cNvSpPr>
            <a:spLocks noChangeArrowheads="1"/>
          </p:cNvSpPr>
          <p:nvPr/>
        </p:nvSpPr>
        <p:spPr bwMode="auto">
          <a:xfrm>
            <a:off x="7272000" y="4068000"/>
            <a:ext cx="360000" cy="14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85" name="Oval 45"/>
          <p:cNvSpPr>
            <a:spLocks noChangeArrowheads="1"/>
          </p:cNvSpPr>
          <p:nvPr/>
        </p:nvSpPr>
        <p:spPr bwMode="auto">
          <a:xfrm>
            <a:off x="7596000" y="3852000"/>
            <a:ext cx="972000" cy="576262"/>
          </a:xfrm>
          <a:prstGeom prst="ellipse">
            <a:avLst/>
          </a:prstGeom>
          <a:solidFill>
            <a:srgbClr val="99FF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dirty="0" smtClean="0">
                <a:solidFill>
                  <a:srgbClr val="0000FF"/>
                </a:solidFill>
              </a:rPr>
              <a:t>человек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343087" name="Rectangle 47"/>
          <p:cNvSpPr>
            <a:spLocks noChangeArrowheads="1"/>
          </p:cNvSpPr>
          <p:nvPr/>
        </p:nvSpPr>
        <p:spPr bwMode="auto">
          <a:xfrm>
            <a:off x="7272000" y="4788000"/>
            <a:ext cx="360000" cy="14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3088" name="Oval 48"/>
          <p:cNvSpPr>
            <a:spLocks noChangeArrowheads="1"/>
          </p:cNvSpPr>
          <p:nvPr/>
        </p:nvSpPr>
        <p:spPr bwMode="auto">
          <a:xfrm>
            <a:off x="7596000" y="4572000"/>
            <a:ext cx="972000" cy="576262"/>
          </a:xfrm>
          <a:prstGeom prst="ellipse">
            <a:avLst/>
          </a:prstGeom>
          <a:solidFill>
            <a:srgbClr val="66FF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dirty="0" smtClean="0">
                <a:solidFill>
                  <a:srgbClr val="0000FF"/>
                </a:solidFill>
              </a:rPr>
              <a:t>смертен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16000" y="4644000"/>
            <a:ext cx="2952000" cy="1332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форма мышления, </a:t>
            </a:r>
            <a:br>
              <a:rPr lang="ru-RU" sz="1600" dirty="0" smtClean="0"/>
            </a:br>
            <a:r>
              <a:rPr lang="ru-RU" sz="1600" dirty="0" smtClean="0"/>
              <a:t>отражающая предметы </a:t>
            </a:r>
            <a:br>
              <a:rPr lang="ru-RU" sz="1600" dirty="0" smtClean="0"/>
            </a:br>
            <a:r>
              <a:rPr lang="ru-RU" sz="1600" dirty="0" smtClean="0"/>
              <a:t>в их </a:t>
            </a:r>
            <a:r>
              <a:rPr lang="ru-RU" sz="1600" dirty="0" smtClean="0">
                <a:solidFill>
                  <a:srgbClr val="00FF00"/>
                </a:solidFill>
              </a:rPr>
              <a:t>общих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существенных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 </a:t>
            </a:r>
            <a:r>
              <a:rPr lang="ru-RU" sz="1600" dirty="0" smtClean="0">
                <a:solidFill>
                  <a:srgbClr val="00FF00"/>
                </a:solidFill>
              </a:rPr>
              <a:t>необходимых</a:t>
            </a:r>
            <a:r>
              <a:rPr lang="ru-RU" sz="1600" dirty="0" smtClean="0"/>
              <a:t> признаках.</a:t>
            </a:r>
            <a:endParaRPr lang="ru-RU" sz="1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952000" y="4644000"/>
            <a:ext cx="3240000" cy="2052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  <a:cs typeface="Arial" charset="0"/>
              </a:rPr>
              <a:t>Суждение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форма мышления, </a:t>
            </a:r>
            <a:br>
              <a:rPr lang="ru-RU" sz="1600" dirty="0" smtClean="0"/>
            </a:br>
            <a:r>
              <a:rPr lang="ru-RU" sz="1600" dirty="0" smtClean="0"/>
              <a:t>выражающая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логическое отношение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/>
              <a:t>между понятиями </a:t>
            </a:r>
            <a:br>
              <a:rPr lang="ru-RU" sz="1600" dirty="0" smtClean="0"/>
            </a:br>
            <a:r>
              <a:rPr lang="ru-RU" sz="1600" dirty="0" smtClean="0"/>
              <a:t>(в простых суждениях) или между простыми суждениями </a:t>
            </a:r>
            <a:br>
              <a:rPr lang="ru-RU" sz="1600" dirty="0" smtClean="0"/>
            </a:br>
            <a:r>
              <a:rPr lang="ru-RU" sz="1600" dirty="0" smtClean="0"/>
              <a:t>(в сложных суждениях).</a:t>
            </a:r>
            <a:endParaRPr lang="ru-RU" sz="1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192000" y="5400000"/>
            <a:ext cx="2520000" cy="1296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  <a:cs typeface="Arial" charset="0"/>
              </a:rPr>
              <a:t>Умозаключение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форма мышления, посредством которой </a:t>
            </a:r>
            <a:br>
              <a:rPr lang="ru-RU" sz="1600" dirty="0" smtClean="0"/>
            </a:br>
            <a:r>
              <a:rPr lang="ru-RU" sz="1600" dirty="0" smtClean="0"/>
              <a:t>из одних суждений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выводятся</a:t>
            </a:r>
            <a:r>
              <a:rPr lang="ru-RU" sz="1600" dirty="0" smtClean="0"/>
              <a:t> другие. </a:t>
            </a:r>
            <a:endParaRPr lang="ru-RU" sz="1600" dirty="0"/>
          </a:p>
        </p:txBody>
      </p:sp>
      <p:sp>
        <p:nvSpPr>
          <p:cNvPr id="343083" name="Oval 43"/>
          <p:cNvSpPr>
            <a:spLocks noChangeArrowheads="1"/>
          </p:cNvSpPr>
          <p:nvPr/>
        </p:nvSpPr>
        <p:spPr bwMode="auto">
          <a:xfrm>
            <a:off x="6336000" y="3852000"/>
            <a:ext cx="972000" cy="576262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>Всякий</a:t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>грек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343080" name="Oval 40"/>
          <p:cNvSpPr>
            <a:spLocks noChangeArrowheads="1"/>
          </p:cNvSpPr>
          <p:nvPr/>
        </p:nvSpPr>
        <p:spPr bwMode="auto">
          <a:xfrm>
            <a:off x="6336000" y="3132000"/>
            <a:ext cx="972000" cy="576263"/>
          </a:xfrm>
          <a:prstGeom prst="ellipse">
            <a:avLst/>
          </a:prstGeom>
          <a:solidFill>
            <a:srgbClr val="99FF99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>Всякий</a:t>
            </a:r>
            <a:r>
              <a:rPr lang="ru-RU" sz="1200" dirty="0">
                <a:solidFill>
                  <a:srgbClr val="0000FF"/>
                </a:solidFill>
              </a:rPr>
              <a:t/>
            </a:r>
            <a:br>
              <a:rPr lang="ru-RU" sz="1200" dirty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>человек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343086" name="Oval 46"/>
          <p:cNvSpPr>
            <a:spLocks noChangeArrowheads="1"/>
          </p:cNvSpPr>
          <p:nvPr/>
        </p:nvSpPr>
        <p:spPr bwMode="auto">
          <a:xfrm>
            <a:off x="6336000" y="4572000"/>
            <a:ext cx="972000" cy="576262"/>
          </a:xfrm>
          <a:prstGeom prst="ellipse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rgbClr val="0000FF"/>
                </a:solidFill>
              </a:rPr>
              <a:t>Всякий</a:t>
            </a:r>
            <a:br>
              <a:rPr lang="ru-RU" sz="1200" dirty="0" smtClean="0">
                <a:solidFill>
                  <a:srgbClr val="0000FF"/>
                </a:solidFill>
              </a:rPr>
            </a:br>
            <a:r>
              <a:rPr lang="ru-RU" sz="1400" dirty="0" smtClean="0">
                <a:solidFill>
                  <a:srgbClr val="0000FF"/>
                </a:solidFill>
              </a:rPr>
              <a:t>грек</a:t>
            </a:r>
            <a:endParaRPr lang="ru-RU" sz="1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3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3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3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34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34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4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34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3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3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3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1000"/>
                                        <p:tgtEl>
                                          <p:spTgt spid="34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1000"/>
                                        <p:tgtEl>
                                          <p:spTgt spid="34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4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4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1000"/>
                                        <p:tgtEl>
                                          <p:spTgt spid="34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1000"/>
                                        <p:tgtEl>
                                          <p:spTgt spid="34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1000"/>
                                        <p:tgtEl>
                                          <p:spTgt spid="34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1000"/>
                                        <p:tgtEl>
                                          <p:spTgt spid="34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4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1000"/>
                                        <p:tgtEl>
                                          <p:spTgt spid="34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1000"/>
                                        <p:tgtEl>
                                          <p:spTgt spid="34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4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4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44" dur="1000" fill="hold"/>
                                        <p:tgtEl>
                                          <p:spTgt spid="34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1000"/>
                                        <p:tgtEl>
                                          <p:spTgt spid="34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4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4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430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4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1000"/>
                                        <p:tgtEl>
                                          <p:spTgt spid="34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0"/>
                            </p:stCondLst>
                            <p:childTnLst>
                              <p:par>
                                <p:cTn id="1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4" dur="1000"/>
                                        <p:tgtEl>
                                          <p:spTgt spid="34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1000"/>
                                        <p:tgtEl>
                                          <p:spTgt spid="34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68" grpId="0" animBg="1"/>
      <p:bldP spid="343072" grpId="0" animBg="1"/>
      <p:bldP spid="343076" grpId="0" animBg="1"/>
      <p:bldP spid="343078" grpId="0" animBg="1"/>
      <p:bldP spid="343077" grpId="0" animBg="1"/>
      <p:bldP spid="343089" grpId="0" animBg="1"/>
      <p:bldP spid="343089" grpId="1" animBg="1"/>
      <p:bldP spid="343046" grpId="0" animBg="1"/>
      <p:bldP spid="343047" grpId="0" animBg="1"/>
      <p:bldP spid="343048" grpId="0" animBg="1"/>
      <p:bldP spid="343055" grpId="0" animBg="1"/>
      <p:bldP spid="343057" grpId="0" animBg="1"/>
      <p:bldP spid="343059" grpId="0" animBg="1"/>
      <p:bldP spid="343062" grpId="0" animBg="1"/>
      <p:bldP spid="343063" grpId="0" animBg="1"/>
      <p:bldP spid="343064" grpId="0" animBg="1"/>
      <p:bldP spid="343067" grpId="0" animBg="1"/>
      <p:bldP spid="343079" grpId="0" animBg="1"/>
      <p:bldP spid="343081" grpId="0" animBg="1"/>
      <p:bldP spid="343082" grpId="0" animBg="1"/>
      <p:bldP spid="343084" grpId="0" animBg="1"/>
      <p:bldP spid="343085" grpId="0" animBg="1"/>
      <p:bldP spid="343087" grpId="0" animBg="1"/>
      <p:bldP spid="343088" grpId="0" animBg="1"/>
      <p:bldP spid="39" grpId="0"/>
      <p:bldP spid="40" grpId="0"/>
      <p:bldP spid="35" grpId="0"/>
      <p:bldP spid="343083" grpId="0" animBg="1"/>
      <p:bldP spid="343080" grpId="0" animBg="1"/>
      <p:bldP spid="34308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652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Сущность и предмет логики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логики</a:t>
            </a:r>
          </a:p>
        </p:txBody>
      </p:sp>
      <p:sp>
        <p:nvSpPr>
          <p:cNvPr id="429059" name="Text Box 3"/>
          <p:cNvSpPr txBox="1">
            <a:spLocks noChangeArrowheads="1"/>
          </p:cNvSpPr>
          <p:nvPr/>
        </p:nvSpPr>
        <p:spPr bwMode="auto">
          <a:xfrm>
            <a:off x="1602581" y="1413343"/>
            <a:ext cx="5938838" cy="198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Логика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λογική</a:t>
            </a:r>
            <a:r>
              <a:rPr lang="ru-RU" dirty="0"/>
              <a:t>,</a:t>
            </a:r>
            <a:r>
              <a:rPr lang="ru-RU" dirty="0" smtClean="0"/>
              <a:t> наука </a:t>
            </a:r>
            <a:r>
              <a:rPr lang="ru-RU" dirty="0"/>
              <a:t>о мышлении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от </a:t>
            </a:r>
            <a:r>
              <a:rPr lang="el-GR" sz="2200" dirty="0" smtClean="0">
                <a:solidFill>
                  <a:srgbClr val="00FF00"/>
                </a:solidFill>
                <a:latin typeface="Times New Roman" pitchFamily="18" charset="0"/>
              </a:rPr>
              <a:t>λόγος</a:t>
            </a:r>
            <a:r>
              <a:rPr lang="ru-RU" dirty="0"/>
              <a:t>,</a:t>
            </a:r>
            <a:r>
              <a:rPr lang="ru-RU" dirty="0" smtClean="0"/>
              <a:t> слово</a:t>
            </a:r>
            <a:r>
              <a:rPr lang="ru-RU" dirty="0"/>
              <a:t>, понятие)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наука о законах, </a:t>
            </a:r>
            <a:r>
              <a:rPr lang="ru-RU" dirty="0" smtClean="0"/>
              <a:t>формах, приёмах и правилах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мыслительной познавательной деятельности.</a:t>
            </a:r>
            <a:endParaRPr lang="ru-RU" sz="1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3320082"/>
            <a:ext cx="8064000" cy="1620000"/>
          </a:xfrm>
          <a:prstGeom prst="rect">
            <a:avLst/>
          </a:prstGeom>
          <a:noFill/>
        </p:spPr>
        <p:txBody>
          <a:bodyPr wrap="square" anchor="ctr" anchorCtr="1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u-RU" dirty="0" smtClean="0">
                <a:solidFill>
                  <a:schemeClr val="accent3"/>
                </a:solidFill>
              </a:rPr>
              <a:t>Следует иметь в виду, что, хотя законы, формы, методы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и правила мышления, </a:t>
            </a:r>
            <a:r>
              <a:rPr lang="ru-RU" dirty="0">
                <a:solidFill>
                  <a:schemeClr val="accent3"/>
                </a:solidFill>
              </a:rPr>
              <a:t>изучаемые логикой, </a:t>
            </a:r>
            <a:r>
              <a:rPr lang="ru-RU" dirty="0" smtClean="0">
                <a:solidFill>
                  <a:schemeClr val="accent3"/>
                </a:solidFill>
              </a:rPr>
              <a:t>могут быть выявлены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в практике мышления, предшествовавшей созданию логики,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в своих развитых формах они самой логикой </a:t>
            </a:r>
            <a:r>
              <a:rPr lang="ru-RU" dirty="0">
                <a:solidFill>
                  <a:schemeClr val="accent3"/>
                </a:solidFill>
              </a:rPr>
              <a:t>и создаются</a:t>
            </a:r>
            <a:r>
              <a:rPr lang="ru-RU" dirty="0" smtClean="0">
                <a:solidFill>
                  <a:schemeClr val="accent3"/>
                </a:solidFill>
              </a:rPr>
              <a:t>.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260000" y="4941168"/>
            <a:ext cx="6624000" cy="144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2000" dirty="0" smtClean="0">
                <a:solidFill>
                  <a:srgbClr val="0000FF"/>
                </a:solidFill>
              </a:rPr>
              <a:t>Логика – это особый, </a:t>
            </a:r>
            <a:r>
              <a:rPr lang="ru-RU" sz="2000" dirty="0" smtClean="0">
                <a:solidFill>
                  <a:srgbClr val="FF0000"/>
                </a:solidFill>
              </a:rPr>
              <a:t>искусственный язык</a:t>
            </a:r>
            <a:r>
              <a:rPr lang="ru-RU" sz="2000" dirty="0" smtClean="0">
                <a:solidFill>
                  <a:srgbClr val="0000FF"/>
                </a:solidFill>
              </a:rPr>
              <a:t>, специально созданный и приспособленный для нужд </a:t>
            </a:r>
            <a:r>
              <a:rPr lang="ru-RU" sz="2000" dirty="0" smtClean="0">
                <a:solidFill>
                  <a:srgbClr val="FF0000"/>
                </a:solidFill>
              </a:rPr>
              <a:t>теоретического мышления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9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9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9059" grpId="0" animBg="1"/>
      <p:bldP spid="4" grpId="0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647700" y="1620000"/>
            <a:ext cx="7920038" cy="41402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b="1" dirty="0">
                <a:solidFill>
                  <a:srgbClr val="FFFF00"/>
                </a:solidFill>
                <a:cs typeface="Arial" charset="0"/>
              </a:rPr>
              <a:t>Теория</a:t>
            </a:r>
            <a:r>
              <a:rPr lang="ru-RU" sz="2000" b="1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– </a:t>
            </a: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в более узком и специальном смысле </a:t>
            </a:r>
            <a:r>
              <a:rPr lang="ru-RU" sz="1800" b="1" dirty="0" smtClean="0">
                <a:solidFill>
                  <a:schemeClr val="bg1"/>
                </a:solidFill>
              </a:rPr>
              <a:t>–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высшая, самая развитая форма организации научного знания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дающая </a:t>
            </a:r>
            <a:r>
              <a:rPr lang="ru-RU" sz="1800" b="1" dirty="0">
                <a:solidFill>
                  <a:srgbClr val="00FFFF"/>
                </a:solidFill>
              </a:rPr>
              <a:t>целостное </a:t>
            </a:r>
            <a:r>
              <a:rPr lang="ru-RU" sz="1800" b="1" dirty="0" smtClean="0">
                <a:solidFill>
                  <a:srgbClr val="00FFFF"/>
                </a:solidFill>
              </a:rPr>
              <a:t>представление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rgbClr val="00FFFF"/>
                </a:solidFill>
              </a:rPr>
              <a:t>о закономерностях и существенных </a:t>
            </a:r>
            <a:r>
              <a:rPr lang="ru-RU" sz="1800" b="1" dirty="0" smtClean="0">
                <a:solidFill>
                  <a:srgbClr val="00FFFF"/>
                </a:solidFill>
              </a:rPr>
              <a:t>связях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определённой области действительности </a:t>
            </a:r>
            <a:r>
              <a:rPr lang="ru-RU" sz="1800" b="1" dirty="0" smtClean="0">
                <a:solidFill>
                  <a:schemeClr val="bg1"/>
                </a:solidFill>
              </a:rPr>
              <a:t>–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объекта данной теории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  <a:endParaRPr lang="ru-RU" sz="1800" b="1" dirty="0">
              <a:solidFill>
                <a:schemeClr val="bg1"/>
              </a:solidFill>
            </a:endParaRPr>
          </a:p>
          <a:p>
            <a:pPr algn="ctr"/>
            <a:r>
              <a:rPr lang="ru-RU" sz="1800" b="1" dirty="0">
                <a:solidFill>
                  <a:schemeClr val="bg1"/>
                </a:solidFill>
              </a:rPr>
              <a:t>По своему строению теория </a:t>
            </a:r>
            <a:r>
              <a:rPr lang="ru-RU" sz="1800" b="1" dirty="0" smtClean="0">
                <a:solidFill>
                  <a:schemeClr val="bg1"/>
                </a:solidFill>
              </a:rPr>
              <a:t>представляет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внутренне дифференцированную, но </a:t>
            </a:r>
            <a:r>
              <a:rPr lang="ru-RU" sz="1800" b="1" dirty="0">
                <a:solidFill>
                  <a:srgbClr val="00FFFF"/>
                </a:solidFill>
              </a:rPr>
              <a:t>целостную систему</a:t>
            </a:r>
            <a:r>
              <a:rPr lang="ru-RU" sz="1800" b="1" dirty="0">
                <a:solidFill>
                  <a:schemeClr val="bg1"/>
                </a:solidFill>
              </a:rPr>
              <a:t> знания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которую </a:t>
            </a:r>
            <a:r>
              <a:rPr lang="ru-RU" sz="1800" b="1" dirty="0" smtClean="0">
                <a:solidFill>
                  <a:schemeClr val="bg1"/>
                </a:solidFill>
              </a:rPr>
              <a:t>характеризуют </a:t>
            </a:r>
            <a:endParaRPr lang="ru-RU" sz="1800" b="1" dirty="0">
              <a:solidFill>
                <a:schemeClr val="bg1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FFFF"/>
                </a:solidFill>
              </a:rPr>
              <a:t>  логическая </a:t>
            </a:r>
            <a:r>
              <a:rPr lang="ru-RU" sz="1800" b="1" dirty="0">
                <a:solidFill>
                  <a:srgbClr val="00FFFF"/>
                </a:solidFill>
              </a:rPr>
              <a:t>зависимость одних элементов от других</a:t>
            </a:r>
            <a:r>
              <a:rPr lang="ru-RU" sz="1800" b="1" dirty="0" smtClean="0"/>
              <a:t>, </a:t>
            </a:r>
            <a:endParaRPr lang="ru-RU" sz="1800" b="1" dirty="0"/>
          </a:p>
          <a:p>
            <a:pPr algn="ctr">
              <a:buFont typeface="Wingdings" pitchFamily="2" charset="2"/>
              <a:buChar char="Ø"/>
            </a:pPr>
            <a:r>
              <a:rPr lang="ru-RU" sz="1800" b="1" dirty="0">
                <a:solidFill>
                  <a:srgbClr val="00FFFF"/>
                </a:solidFill>
              </a:rPr>
              <a:t>  выводимость содержания теории из некоторой </a:t>
            </a:r>
            <a:r>
              <a:rPr lang="ru-RU" sz="1800" b="1" dirty="0" smtClean="0">
                <a:solidFill>
                  <a:srgbClr val="00FFFF"/>
                </a:solidFill>
              </a:rPr>
              <a:t>совокупности </a:t>
            </a:r>
            <a:r>
              <a:rPr lang="ru-RU" sz="1800" b="1" dirty="0">
                <a:solidFill>
                  <a:srgbClr val="00FFFF"/>
                </a:solidFill>
              </a:rPr>
              <a:t/>
            </a:r>
            <a:br>
              <a:rPr lang="ru-RU" sz="1800" b="1" dirty="0">
                <a:solidFill>
                  <a:srgbClr val="00FFFF"/>
                </a:solidFill>
              </a:rPr>
            </a:br>
            <a:r>
              <a:rPr lang="ru-RU" sz="1800" b="1" dirty="0">
                <a:solidFill>
                  <a:srgbClr val="00FFFF"/>
                </a:solidFill>
              </a:rPr>
              <a:t>утверждений и понятий – исходного базиса теории</a:t>
            </a:r>
            <a:r>
              <a:rPr lang="ru-RU" sz="1800" b="1" dirty="0"/>
              <a:t>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8000" y="6119813"/>
            <a:ext cx="792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rgbClr val="FFFFFF"/>
                </a:solidFill>
              </a:rPr>
              <a:t>В. С. Швырёв. Теория // Новая философская энциклопедия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652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Сущность и предмет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теоретического знания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52000" y="2412000"/>
            <a:ext cx="5184000" cy="90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FF00"/>
                </a:solidFill>
              </a:rPr>
              <a:t>Дотеоретическое </a:t>
            </a:r>
            <a:br>
              <a:rPr lang="ru-RU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>
                <a:solidFill>
                  <a:srgbClr val="00FF00"/>
                </a:solidFill>
              </a:rPr>
              <a:t>(практическое) знание 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52000" y="1512000"/>
            <a:ext cx="8640000" cy="486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t" anchorCtr="0"/>
          <a:lstStyle/>
          <a:p>
            <a:pPr algn="ctr">
              <a:defRPr/>
            </a:pPr>
            <a:r>
              <a:rPr lang="ru-RU" sz="300" b="1" baseline="0" dirty="0" smtClean="0">
                <a:solidFill>
                  <a:srgbClr val="00CCFF"/>
                </a:solidFill>
              </a:rPr>
              <a:t/>
            </a:r>
            <a:br>
              <a:rPr lang="ru-RU" sz="300" b="1" baseline="0" dirty="0" smtClean="0">
                <a:solidFill>
                  <a:srgbClr val="00CCFF"/>
                </a:solidFill>
              </a:rPr>
            </a:br>
            <a:r>
              <a:rPr lang="ru-RU" sz="2400" b="1" baseline="0" dirty="0" smtClean="0">
                <a:solidFill>
                  <a:srgbClr val="00CCFF"/>
                </a:solidFill>
              </a:rPr>
              <a:t>Знание</a:t>
            </a:r>
            <a:r>
              <a:rPr lang="en-US" sz="2400" b="1" baseline="0" dirty="0" smtClean="0">
                <a:solidFill>
                  <a:srgbClr val="00CCFF"/>
                </a:solidFill>
              </a:rPr>
              <a:t> </a:t>
            </a:r>
            <a:r>
              <a:rPr lang="ru-RU" sz="2400" b="1" baseline="0" dirty="0" smtClean="0">
                <a:solidFill>
                  <a:srgbClr val="00CCFF"/>
                </a:solidFill>
              </a:rPr>
              <a:t/>
            </a:r>
            <a:br>
              <a:rPr lang="ru-RU" sz="2400" b="1" baseline="0" dirty="0" smtClean="0">
                <a:solidFill>
                  <a:srgbClr val="00CCFF"/>
                </a:solidFill>
              </a:rPr>
            </a:br>
            <a:r>
              <a:rPr lang="ru-RU" sz="20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0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οἶδα</a:t>
            </a:r>
            <a:r>
              <a:rPr lang="ru-RU" sz="20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baseline="0" dirty="0">
              <a:solidFill>
                <a:srgbClr val="00CCFF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2000" y="3312000"/>
            <a:ext cx="3456000" cy="90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800" b="1" baseline="0" dirty="0" smtClean="0">
                <a:solidFill>
                  <a:srgbClr val="FFFF00"/>
                </a:solidFill>
              </a:rPr>
              <a:t>Знание</a:t>
            </a:r>
            <a:r>
              <a:rPr lang="en-US" sz="1800" b="1" baseline="0" dirty="0" smtClean="0">
                <a:solidFill>
                  <a:srgbClr val="FFFF00"/>
                </a:solidFill>
              </a:rPr>
              <a:t> </a:t>
            </a:r>
            <a:r>
              <a:rPr lang="ru-RU" sz="1800" b="1" baseline="0" dirty="0" smtClean="0">
                <a:solidFill>
                  <a:srgbClr val="FFFF00"/>
                </a:solidFill>
              </a:rPr>
              <a:t/>
            </a:r>
            <a:br>
              <a:rPr lang="ru-RU" sz="1800" b="1" baseline="0" dirty="0" smtClean="0">
                <a:solidFill>
                  <a:srgbClr val="FFFF00"/>
                </a:solidFill>
              </a:rPr>
            </a:br>
            <a:r>
              <a:rPr lang="ru-RU" sz="1800" b="1" baseline="0" dirty="0" smtClean="0">
                <a:solidFill>
                  <a:srgbClr val="FFFF00"/>
                </a:solidFill>
              </a:rPr>
              <a:t>единичного</a:t>
            </a:r>
            <a:endParaRPr lang="ru-RU" sz="1800" b="1" baseline="0" dirty="0">
              <a:solidFill>
                <a:srgbClr val="FFFF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52000" y="4212000"/>
            <a:ext cx="1728000" cy="90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vert="horz" wrap="none" anchor="ctr" anchorCtr="1"/>
          <a:lstStyle/>
          <a:p>
            <a:pPr algn="ctr">
              <a:defRPr/>
            </a:pPr>
            <a:r>
              <a:rPr lang="ru-RU" sz="1800" b="1" baseline="0" dirty="0" smtClean="0">
                <a:solidFill>
                  <a:srgbClr val="FF99FF"/>
                </a:solidFill>
              </a:rPr>
              <a:t>Не использую-</a:t>
            </a:r>
            <a:br>
              <a:rPr lang="ru-RU" sz="1800" b="1" baseline="0" dirty="0" smtClean="0">
                <a:solidFill>
                  <a:srgbClr val="FF99FF"/>
                </a:solidFill>
              </a:rPr>
            </a:br>
            <a:r>
              <a:rPr lang="ru-RU" sz="1800" b="1" baseline="0" dirty="0" smtClean="0">
                <a:solidFill>
                  <a:srgbClr val="FF99FF"/>
                </a:solidFill>
              </a:rPr>
              <a:t>щее память</a:t>
            </a:r>
            <a:endParaRPr lang="ru-RU" sz="1800" b="1" baseline="0" dirty="0">
              <a:solidFill>
                <a:srgbClr val="FF99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52000" y="5112000"/>
            <a:ext cx="1728000" cy="126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vert="horz" wrap="square" anchor="ctr" anchorCtr="1"/>
          <a:lstStyle/>
          <a:p>
            <a:pPr algn="ctr"/>
            <a:r>
              <a:rPr lang="ru-RU" sz="1800" b="1" baseline="0" dirty="0" smtClean="0">
                <a:solidFill>
                  <a:schemeClr val="accent3"/>
                </a:solidFill>
              </a:rPr>
              <a:t>Чувственное</a:t>
            </a:r>
            <a:r>
              <a:rPr lang="en-US" sz="1800" b="1" baseline="0" dirty="0" smtClean="0">
                <a:solidFill>
                  <a:schemeClr val="accent3"/>
                </a:solidFill>
              </a:rPr>
              <a:t> </a:t>
            </a:r>
            <a:r>
              <a:rPr lang="ru-RU" sz="1800" b="1" baseline="0" dirty="0" smtClean="0">
                <a:solidFill>
                  <a:schemeClr val="accent3"/>
                </a:solidFill>
              </a:rPr>
              <a:t/>
            </a:r>
            <a:br>
              <a:rPr lang="ru-RU" sz="1800" b="1" baseline="0" dirty="0" smtClean="0">
                <a:solidFill>
                  <a:schemeClr val="accent3"/>
                </a:solidFill>
              </a:rPr>
            </a:br>
            <a:r>
              <a:rPr lang="ru-RU" sz="1800" b="1" baseline="0" dirty="0" smtClean="0">
                <a:solidFill>
                  <a:schemeClr val="accent3"/>
                </a:solidFill>
              </a:rPr>
              <a:t>восприятие</a:t>
            </a:r>
            <a:br>
              <a:rPr lang="ru-RU" sz="1800" b="1" baseline="0" dirty="0" smtClean="0">
                <a:solidFill>
                  <a:schemeClr val="accent3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αἴσθησις</a:t>
            </a: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b="1" baseline="0" dirty="0">
              <a:solidFill>
                <a:schemeClr val="accent3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08000" y="5112000"/>
            <a:ext cx="1728000" cy="126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vert="horz" wrap="square" anchor="ctr" anchorCtr="1"/>
          <a:lstStyle/>
          <a:p>
            <a:pPr algn="ctr"/>
            <a:r>
              <a:rPr lang="ru-RU" sz="1800" b="1" baseline="0" dirty="0" smtClean="0">
                <a:solidFill>
                  <a:schemeClr val="accent3"/>
                </a:solidFill>
              </a:rPr>
              <a:t>Искусство</a:t>
            </a:r>
            <a:r>
              <a:rPr lang="en-US" sz="1800" b="1" baseline="0" dirty="0" smtClean="0">
                <a:solidFill>
                  <a:schemeClr val="accent3"/>
                </a:solidFill>
              </a:rPr>
              <a:t> </a:t>
            </a:r>
            <a:r>
              <a:rPr lang="ru-RU" sz="1800" b="1" baseline="0" dirty="0" smtClean="0">
                <a:solidFill>
                  <a:schemeClr val="accent3"/>
                </a:solidFill>
              </a:rPr>
              <a:t/>
            </a:r>
            <a:br>
              <a:rPr lang="ru-RU" sz="1800" b="1" baseline="0" dirty="0" smtClean="0">
                <a:solidFill>
                  <a:schemeClr val="accent3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τέχνη</a:t>
            </a: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b="1" baseline="0" dirty="0">
              <a:solidFill>
                <a:schemeClr val="accent3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436000" y="5112000"/>
            <a:ext cx="1728000" cy="126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1800" b="1" baseline="0" dirty="0" smtClean="0">
                <a:solidFill>
                  <a:schemeClr val="accent3"/>
                </a:solidFill>
              </a:rPr>
              <a:t>Наука</a:t>
            </a:r>
            <a:r>
              <a:rPr lang="en-US" sz="1800" b="1" baseline="0" dirty="0" smtClean="0">
                <a:solidFill>
                  <a:schemeClr val="accent3"/>
                </a:solidFill>
              </a:rPr>
              <a:t> </a:t>
            </a:r>
            <a:r>
              <a:rPr lang="ru-RU" sz="1800" b="1" baseline="0" dirty="0" smtClean="0">
                <a:solidFill>
                  <a:schemeClr val="accent3"/>
                </a:solidFill>
              </a:rPr>
              <a:t/>
            </a:r>
            <a:br>
              <a:rPr lang="ru-RU" sz="1800" b="1" baseline="0" dirty="0" smtClean="0">
                <a:solidFill>
                  <a:schemeClr val="accent3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ἐπιστήμη</a:t>
            </a: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baseline="0" dirty="0">
              <a:solidFill>
                <a:schemeClr val="accent3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980000" y="4212000"/>
            <a:ext cx="6912000" cy="90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800" b="1" baseline="0" dirty="0" smtClean="0">
                <a:solidFill>
                  <a:srgbClr val="FF99FF"/>
                </a:solidFill>
              </a:rPr>
              <a:t>Опирающееся</a:t>
            </a:r>
            <a:r>
              <a:rPr lang="en-US" sz="1800" b="1" baseline="0" dirty="0" smtClean="0">
                <a:solidFill>
                  <a:srgbClr val="FF99FF"/>
                </a:solidFill>
              </a:rPr>
              <a:t> </a:t>
            </a:r>
            <a:r>
              <a:rPr lang="ru-RU" sz="1800" b="1" baseline="0" dirty="0" smtClean="0">
                <a:solidFill>
                  <a:srgbClr val="FF99FF"/>
                </a:solidFill>
              </a:rPr>
              <a:t/>
            </a:r>
            <a:br>
              <a:rPr lang="ru-RU" sz="1800" b="1" baseline="0" dirty="0" smtClean="0">
                <a:solidFill>
                  <a:srgbClr val="FF99FF"/>
                </a:solidFill>
              </a:rPr>
            </a:br>
            <a:r>
              <a:rPr lang="ru-RU" sz="1800" b="1" baseline="0" dirty="0" smtClean="0">
                <a:solidFill>
                  <a:srgbClr val="FF99FF"/>
                </a:solidFill>
              </a:rPr>
              <a:t>на память</a:t>
            </a:r>
            <a:endParaRPr lang="ru-RU" sz="1800" b="1" baseline="0" dirty="0">
              <a:solidFill>
                <a:srgbClr val="FF99FF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7164000" y="5112000"/>
            <a:ext cx="1728000" cy="126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800" b="1" baseline="0" dirty="0" smtClean="0">
                <a:solidFill>
                  <a:schemeClr val="accent3"/>
                </a:solidFill>
              </a:rPr>
              <a:t>Философия</a:t>
            </a:r>
            <a:r>
              <a:rPr lang="en-US" sz="1800" b="1" baseline="0" dirty="0" smtClean="0">
                <a:solidFill>
                  <a:schemeClr val="accent3"/>
                </a:solidFill>
              </a:rPr>
              <a:t> </a:t>
            </a:r>
            <a:r>
              <a:rPr lang="ru-RU" sz="1800" b="1" baseline="0" dirty="0" smtClean="0">
                <a:solidFill>
                  <a:schemeClr val="accent3"/>
                </a:solidFill>
              </a:rPr>
              <a:t/>
            </a:r>
            <a:br>
              <a:rPr lang="ru-RU" sz="1800" b="1" baseline="0" dirty="0" smtClean="0">
                <a:solidFill>
                  <a:schemeClr val="accent3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φιλοσοφ</a:t>
            </a: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ία)</a:t>
            </a:r>
            <a:endParaRPr lang="ru-RU" sz="1800" b="1" baseline="0" dirty="0">
              <a:solidFill>
                <a:schemeClr val="accent3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436000" y="2412000"/>
            <a:ext cx="3456000" cy="90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800" b="1" baseline="0" dirty="0" smtClean="0">
                <a:solidFill>
                  <a:srgbClr val="00FF00"/>
                </a:solidFill>
              </a:rPr>
              <a:t>Теоретическое</a:t>
            </a:r>
            <a:r>
              <a:rPr lang="en-US" sz="1800" b="1" baseline="0" dirty="0" smtClean="0">
                <a:solidFill>
                  <a:srgbClr val="00FF00"/>
                </a:solidFill>
              </a:rPr>
              <a:t> </a:t>
            </a:r>
            <a:br>
              <a:rPr lang="en-US" sz="1800" b="1" baseline="0" dirty="0" smtClean="0">
                <a:solidFill>
                  <a:srgbClr val="00FF00"/>
                </a:solidFill>
              </a:rPr>
            </a:br>
            <a:r>
              <a:rPr lang="ru-RU" sz="1800" b="1" baseline="0" dirty="0" smtClean="0">
                <a:solidFill>
                  <a:srgbClr val="00FF00"/>
                </a:solidFill>
              </a:rPr>
              <a:t>(умозрительное) знание</a:t>
            </a:r>
            <a:endParaRPr lang="ru-RU" sz="1800" b="1" baseline="0" dirty="0">
              <a:solidFill>
                <a:srgbClr val="00FF00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708000" y="3312000"/>
            <a:ext cx="5184000" cy="90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1800" b="1" baseline="0" dirty="0" smtClean="0">
                <a:solidFill>
                  <a:srgbClr val="FFFF00"/>
                </a:solidFill>
              </a:rPr>
              <a:t>Знание</a:t>
            </a:r>
            <a:r>
              <a:rPr lang="en-US" sz="1800" b="1" baseline="0" dirty="0" smtClean="0">
                <a:solidFill>
                  <a:srgbClr val="FFFF00"/>
                </a:solidFill>
              </a:rPr>
              <a:t> </a:t>
            </a:r>
            <a:r>
              <a:rPr lang="ru-RU" sz="1800" b="1" baseline="0" dirty="0" smtClean="0">
                <a:solidFill>
                  <a:srgbClr val="FFFF00"/>
                </a:solidFill>
              </a:rPr>
              <a:t/>
            </a:r>
            <a:br>
              <a:rPr lang="ru-RU" sz="1800" b="1" baseline="0" dirty="0" smtClean="0">
                <a:solidFill>
                  <a:srgbClr val="FFFF00"/>
                </a:solidFill>
              </a:rPr>
            </a:br>
            <a:r>
              <a:rPr lang="ru-RU" sz="1800" b="1" baseline="0" dirty="0" smtClean="0">
                <a:solidFill>
                  <a:srgbClr val="FFFF00"/>
                </a:solidFill>
              </a:rPr>
              <a:t>общего</a:t>
            </a:r>
            <a:endParaRPr lang="ru-RU" sz="1800" b="1" baseline="0" dirty="0">
              <a:solidFill>
                <a:srgbClr val="FFFF00"/>
              </a:solidFill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980000" y="5112000"/>
            <a:ext cx="1728000" cy="1260000"/>
          </a:xfrm>
          <a:prstGeom prst="rect">
            <a:avLst/>
          </a:prstGeom>
          <a:noFill/>
          <a:ln w="50800" cmpd="tri">
            <a:solidFill>
              <a:schemeClr val="bg1"/>
            </a:solidFill>
            <a:bevel/>
            <a:headEnd/>
            <a:tailEnd/>
          </a:ln>
        </p:spPr>
        <p:txBody>
          <a:bodyPr vert="horz" wrap="square" anchor="ctr" anchorCtr="1"/>
          <a:lstStyle/>
          <a:p>
            <a:pPr algn="ctr"/>
            <a:r>
              <a:rPr lang="ru-RU" sz="1800" b="1" baseline="0" dirty="0" smtClean="0">
                <a:solidFill>
                  <a:schemeClr val="accent3"/>
                </a:solidFill>
              </a:rPr>
              <a:t>Опыт</a:t>
            </a:r>
            <a:r>
              <a:rPr lang="en-US" sz="1800" b="1" baseline="0" dirty="0" smtClean="0">
                <a:solidFill>
                  <a:schemeClr val="accent3"/>
                </a:solidFill>
              </a:rPr>
              <a:t> </a:t>
            </a:r>
            <a:r>
              <a:rPr lang="ru-RU" sz="1800" b="1" baseline="0" dirty="0" smtClean="0">
                <a:solidFill>
                  <a:schemeClr val="accent3"/>
                </a:solidFill>
              </a:rPr>
              <a:t/>
            </a:r>
            <a:br>
              <a:rPr lang="ru-RU" sz="1800" b="1" baseline="0" dirty="0" smtClean="0">
                <a:solidFill>
                  <a:schemeClr val="accent3"/>
                </a:solidFill>
              </a:rPr>
            </a:b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ἐμπειρία</a:t>
            </a:r>
            <a:r>
              <a:rPr lang="ru-RU" sz="1800" b="1" baseline="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b="1" baseline="0" dirty="0">
              <a:solidFill>
                <a:schemeClr val="accent3"/>
              </a:solidFill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80000" y="274638"/>
            <a:ext cx="8784000" cy="9652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Сущность и предмет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Аристотелевская классификация видов знания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9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5" grpId="0" animBg="1"/>
      <p:bldP spid="10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isk_N\NICK\POWERPOINT\=Archive\Аристотель\Аристотель (голова)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20000"/>
            <a:ext cx="2434981" cy="1980000"/>
          </a:xfrm>
          <a:prstGeom prst="rect">
            <a:avLst/>
          </a:prstGeom>
          <a:noFill/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2000" y="4608000"/>
            <a:ext cx="24336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Аристотель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(</a:t>
            </a:r>
            <a:r>
              <a:rPr lang="ru-RU" sz="1600" b="1" dirty="0" smtClean="0">
                <a:solidFill>
                  <a:schemeClr val="bg1"/>
                </a:solidFill>
              </a:rPr>
              <a:t>384 – 322 до н. э.)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0000" y="1440000"/>
            <a:ext cx="7344000" cy="90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/>
              <a:t>Первые три закона логики – </a:t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тождества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FF00"/>
                </a:solidFill>
              </a:rPr>
              <a:t>противоречия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FF00"/>
                </a:solidFill>
              </a:rPr>
              <a:t>исключённого третьего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сформулировал создатель логики </a:t>
            </a:r>
            <a:r>
              <a:rPr lang="ru-RU" dirty="0" smtClean="0">
                <a:solidFill>
                  <a:srgbClr val="00FFFF"/>
                </a:solidFill>
              </a:rPr>
              <a:t>Аристотель</a:t>
            </a:r>
            <a:r>
              <a:rPr lang="ru-RU" dirty="0" smtClean="0"/>
              <a:t> в </a:t>
            </a:r>
            <a:r>
              <a:rPr lang="en-US" dirty="0" smtClean="0"/>
              <a:t>IV </a:t>
            </a:r>
            <a:r>
              <a:rPr lang="ru-RU" dirty="0" smtClean="0"/>
              <a:t>в. до н. э.</a:t>
            </a:r>
            <a:endParaRPr lang="ru-RU" dirty="0"/>
          </a:p>
        </p:txBody>
      </p:sp>
      <p:sp>
        <p:nvSpPr>
          <p:cNvPr id="17" name="Rectangle 5"/>
          <p:cNvSpPr txBox="1">
            <a:spLocks noChangeArrowheads="1"/>
          </p:cNvSpPr>
          <p:nvPr/>
        </p:nvSpPr>
        <p:spPr>
          <a:xfrm>
            <a:off x="457200" y="273600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Законы логики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AutoShape 3"/>
          <p:cNvSpPr>
            <a:spLocks noChangeArrowheads="1"/>
          </p:cNvSpPr>
          <p:nvPr/>
        </p:nvSpPr>
        <p:spPr bwMode="auto">
          <a:xfrm>
            <a:off x="3060000" y="1728000"/>
            <a:ext cx="3024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dirty="0">
                <a:solidFill>
                  <a:srgbClr val="FF0000"/>
                </a:solidFill>
              </a:rPr>
              <a:t>Законы логики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13028" name="AutoShape 4"/>
          <p:cNvSpPr>
            <a:spLocks noChangeArrowheads="1"/>
          </p:cNvSpPr>
          <p:nvPr/>
        </p:nvSpPr>
        <p:spPr bwMode="auto">
          <a:xfrm>
            <a:off x="144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тождества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3029" name="Line 5"/>
          <p:cNvSpPr>
            <a:spLocks noChangeShapeType="1"/>
          </p:cNvSpPr>
          <p:nvPr/>
        </p:nvSpPr>
        <p:spPr bwMode="auto">
          <a:xfrm>
            <a:off x="1224000" y="3060000"/>
            <a:ext cx="3348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513030" name="AutoShape 6"/>
          <p:cNvCxnSpPr>
            <a:cxnSpLocks noChangeShapeType="1"/>
          </p:cNvCxnSpPr>
          <p:nvPr/>
        </p:nvCxnSpPr>
        <p:spPr bwMode="auto">
          <a:xfrm>
            <a:off x="4572000" y="2808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1" name="AutoShape 7"/>
          <p:cNvCxnSpPr>
            <a:cxnSpLocks noChangeShapeType="1"/>
          </p:cNvCxnSpPr>
          <p:nvPr/>
        </p:nvCxnSpPr>
        <p:spPr bwMode="auto">
          <a:xfrm>
            <a:off x="1224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13032" name="AutoShape 8"/>
          <p:cNvCxnSpPr>
            <a:cxnSpLocks noChangeShapeType="1"/>
          </p:cNvCxnSpPr>
          <p:nvPr/>
        </p:nvCxnSpPr>
        <p:spPr bwMode="auto">
          <a:xfrm>
            <a:off x="5688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513034" name="AutoShape 10"/>
          <p:cNvSpPr>
            <a:spLocks noChangeArrowheads="1"/>
          </p:cNvSpPr>
          <p:nvPr/>
        </p:nvSpPr>
        <p:spPr bwMode="auto">
          <a:xfrm>
            <a:off x="4608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исключённого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третьего</a:t>
            </a:r>
          </a:p>
        </p:txBody>
      </p:sp>
      <p:sp>
        <p:nvSpPr>
          <p:cNvPr id="513036" name="Line 12"/>
          <p:cNvSpPr>
            <a:spLocks noChangeShapeType="1"/>
          </p:cNvSpPr>
          <p:nvPr/>
        </p:nvSpPr>
        <p:spPr bwMode="auto">
          <a:xfrm>
            <a:off x="4571999" y="3060000"/>
            <a:ext cx="1116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513043" name="Text Box 19"/>
          <p:cNvSpPr txBox="1">
            <a:spLocks noChangeArrowheads="1"/>
          </p:cNvSpPr>
          <p:nvPr/>
        </p:nvSpPr>
        <p:spPr bwMode="auto">
          <a:xfrm>
            <a:off x="144000" y="4572000"/>
            <a:ext cx="216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Термин </a:t>
            </a:r>
            <a:r>
              <a:rPr lang="ru-RU" sz="1600" dirty="0" smtClean="0">
                <a:solidFill>
                  <a:srgbClr val="FF66FF"/>
                </a:solidFill>
              </a:rPr>
              <a:t>не должен</a:t>
            </a:r>
            <a:r>
              <a:rPr lang="ru-RU" sz="1600" dirty="0" smtClean="0">
                <a:solidFill>
                  <a:srgbClr val="00FFFF"/>
                </a:solidFill>
              </a:rPr>
              <a:t> использоваться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в разных смыслах</a:t>
            </a:r>
            <a:r>
              <a:rPr lang="ru-RU" sz="1600" dirty="0" smtClean="0"/>
              <a:t> в пределах одного рассуждения.</a:t>
            </a:r>
            <a:endParaRPr lang="ru-RU" sz="1600" dirty="0" smtClean="0">
              <a:solidFill>
                <a:srgbClr val="00FFFF"/>
              </a:solidFill>
            </a:endParaRPr>
          </a:p>
        </p:txBody>
      </p:sp>
      <p:sp>
        <p:nvSpPr>
          <p:cNvPr id="513033" name="AutoShape 9"/>
          <p:cNvSpPr>
            <a:spLocks noChangeArrowheads="1"/>
          </p:cNvSpPr>
          <p:nvPr/>
        </p:nvSpPr>
        <p:spPr bwMode="auto">
          <a:xfrm>
            <a:off x="2376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Закон противоречия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AutoShape 11"/>
          <p:cNvCxnSpPr>
            <a:cxnSpLocks noChangeShapeType="1"/>
          </p:cNvCxnSpPr>
          <p:nvPr/>
        </p:nvCxnSpPr>
        <p:spPr bwMode="auto">
          <a:xfrm>
            <a:off x="3456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тождества</a:t>
            </a: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840000" y="3312000"/>
            <a:ext cx="2160000" cy="10795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00FF"/>
                </a:solidFill>
              </a:rPr>
              <a:t>Закон достаточного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основания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26" name="AutoShape 8"/>
          <p:cNvCxnSpPr>
            <a:cxnSpLocks noChangeShapeType="1"/>
          </p:cNvCxnSpPr>
          <p:nvPr/>
        </p:nvCxnSpPr>
        <p:spPr bwMode="auto">
          <a:xfrm>
            <a:off x="7920000" y="3060000"/>
            <a:ext cx="1588" cy="2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27" name="Line 5"/>
          <p:cNvSpPr>
            <a:spLocks noChangeShapeType="1"/>
          </p:cNvSpPr>
          <p:nvPr/>
        </p:nvSpPr>
        <p:spPr bwMode="auto">
          <a:xfrm>
            <a:off x="5688000" y="3060000"/>
            <a:ext cx="223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4000" y="6192000"/>
            <a:ext cx="2160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r>
              <a:rPr lang="ru-RU" sz="1600" dirty="0" smtClean="0"/>
              <a:t>А не есть не-А.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1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3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3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3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513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513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27" grpId="0" animBg="1"/>
      <p:bldP spid="513028" grpId="0" animBg="1"/>
      <p:bldP spid="513028" grpId="1" animBg="1"/>
      <p:bldP spid="513029" grpId="0" animBg="1"/>
      <p:bldP spid="513034" grpId="0" animBg="1"/>
      <p:bldP spid="513036" grpId="0" animBg="1"/>
      <p:bldP spid="513043" grpId="0"/>
      <p:bldP spid="513033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AutoShape 2"/>
          <p:cNvSpPr>
            <a:spLocks noChangeArrowheads="1"/>
          </p:cNvSpPr>
          <p:nvPr/>
        </p:nvSpPr>
        <p:spPr bwMode="auto">
          <a:xfrm rot="10800000">
            <a:off x="288000" y="1728000"/>
            <a:ext cx="6120000" cy="467836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square" anchor="ctr" anchorCtr="1"/>
          <a:lstStyle/>
          <a:p>
            <a:pPr algn="ctr"/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Несомненно, что те, </a:t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кто намерен участвовать в беседе, должны сколько-нибудь </a:t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понимать друг друга. </a:t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Если это не достигается, </a:t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то как можно беседовать друг с другом? Поэтому </a:t>
            </a:r>
            <a:r>
              <a:rPr lang="ru-RU" sz="1800" b="1" baseline="0" dirty="0" smtClean="0">
                <a:solidFill>
                  <a:srgbClr val="FF0000"/>
                </a:solidFill>
                <a:latin typeface="+mj-lt"/>
              </a:rPr>
              <a:t>каждое слово должно быть понятно и обозначать что-то, </a:t>
            </a:r>
            <a:br>
              <a:rPr lang="ru-RU" sz="1800" b="1" baseline="0" dirty="0" smtClean="0">
                <a:solidFill>
                  <a:srgbClr val="FF0000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FF0000"/>
                </a:solidFill>
                <a:latin typeface="+mj-lt"/>
              </a:rPr>
              <a:t>и именно не многое, а только одно</a:t>
            </a: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.</a:t>
            </a:r>
            <a:r>
              <a:rPr lang="ru-RU" sz="1800" b="1" baseline="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/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Если же оно имеет несколько значений, то надо разъяснять, </a:t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r>
              <a:rPr lang="ru-RU" sz="1800" b="1" baseline="0" dirty="0" smtClean="0">
                <a:solidFill>
                  <a:srgbClr val="0000FF"/>
                </a:solidFill>
                <a:latin typeface="+mj-lt"/>
              </a:rPr>
              <a:t>в каком из них оно употребляется. </a:t>
            </a:r>
            <a:br>
              <a:rPr lang="ru-RU" sz="1800" b="1" baseline="0" dirty="0" smtClean="0">
                <a:solidFill>
                  <a:srgbClr val="0000FF"/>
                </a:solidFill>
                <a:latin typeface="+mj-lt"/>
              </a:rPr>
            </a:br>
            <a:endParaRPr lang="ru-RU" sz="1800" b="1" baseline="0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6" name="Picture 4" descr="Аристотель (Рафаэль - в полный рост - red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6000" y="1800000"/>
            <a:ext cx="1547348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876000" y="5760000"/>
            <a:ext cx="205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pPr algn="ctr"/>
            <a:r>
              <a:rPr lang="ru-RU" sz="1800" b="1" baseline="0" dirty="0">
                <a:solidFill>
                  <a:schemeClr val="bg1"/>
                </a:solidFill>
              </a:rPr>
              <a:t>Аристотель.</a:t>
            </a:r>
            <a:br>
              <a:rPr lang="ru-RU" sz="1800" b="1" baseline="0" dirty="0">
                <a:solidFill>
                  <a:schemeClr val="bg1"/>
                </a:solidFill>
              </a:rPr>
            </a:br>
            <a:r>
              <a:rPr lang="ru-RU" sz="1800" b="1" baseline="0" dirty="0">
                <a:solidFill>
                  <a:schemeClr val="bg1"/>
                </a:solidFill>
              </a:rPr>
              <a:t>«Метафизика».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тождества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4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40000" y="1404000"/>
            <a:ext cx="6264000" cy="14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Эквивокация </a:t>
            </a:r>
            <a:r>
              <a:rPr lang="ru-RU" dirty="0" smtClean="0"/>
              <a:t>–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неформальная логическая ошибка, </a:t>
            </a:r>
            <a:br>
              <a:rPr lang="ru-RU" dirty="0" smtClean="0"/>
            </a:br>
            <a:r>
              <a:rPr lang="ru-RU" dirty="0" smtClean="0"/>
              <a:t>заключающаяся в использовании одного и того же слова в разных значениях в одном рассуждении.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80000" y="2952000"/>
            <a:ext cx="6984000" cy="972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sz="1600" dirty="0" smtClean="0"/>
              <a:t>Характерный пример </a:t>
            </a:r>
            <a:r>
              <a:rPr lang="ru-RU" sz="1600" dirty="0" smtClean="0">
                <a:solidFill>
                  <a:srgbClr val="FFFF00"/>
                </a:solidFill>
              </a:rPr>
              <a:t>эквивокации</a:t>
            </a:r>
            <a:r>
              <a:rPr lang="ru-RU" sz="1600" dirty="0" smtClean="0">
                <a:solidFill>
                  <a:srgbClr val="CCCC00"/>
                </a:solidFill>
              </a:rPr>
              <a:t> </a:t>
            </a:r>
            <a:r>
              <a:rPr lang="ru-RU" sz="1600" dirty="0" smtClean="0"/>
              <a:t>– ошибка </a:t>
            </a:r>
            <a:r>
              <a:rPr lang="ru-RU" sz="1600" dirty="0" smtClean="0">
                <a:solidFill>
                  <a:srgbClr val="FFFF00"/>
                </a:solidFill>
              </a:rPr>
              <a:t>учетверения термина </a:t>
            </a:r>
            <a:r>
              <a:rPr lang="ru-RU" sz="1600" dirty="0" smtClean="0"/>
              <a:t>в силлогистике, возникающая при наличии в категорическом силлогизме четырёх терминов вместо полагающихся трёх.</a:t>
            </a:r>
            <a:endParaRPr lang="ru-RU" sz="16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60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Законы логики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Закон тождества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000" y="4500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A</a:t>
            </a:r>
            <a:r>
              <a:rPr lang="en-US" dirty="0" smtClean="0"/>
              <a:t>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00FF00"/>
                </a:solidFill>
              </a:rPr>
              <a:t>A</a:t>
            </a:r>
          </a:p>
          <a:p>
            <a:pPr algn="ctr"/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pPr algn="ctr"/>
            <a:r>
              <a:rPr lang="en-US" dirty="0" smtClean="0"/>
              <a:t>C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04000" y="4500000"/>
            <a:ext cx="2160000" cy="12600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pPr algn="ctr"/>
            <a:r>
              <a:rPr lang="en-US" dirty="0" smtClean="0"/>
              <a:t>A =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endParaRPr lang="ru-RU" dirty="0" smtClean="0"/>
          </a:p>
          <a:p>
            <a:pPr algn="ctr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r>
              <a:rPr lang="en-US" dirty="0" smtClean="0"/>
              <a:t>D</a:t>
            </a:r>
            <a:endParaRPr lang="en-US" i="1" dirty="0" smtClean="0"/>
          </a:p>
          <a:p>
            <a:r>
              <a:rPr lang="ru-RU" sz="1600" i="1" dirty="0" smtClean="0"/>
              <a:t>Следовательно,</a:t>
            </a:r>
            <a:endParaRPr lang="en-US" sz="1600" i="1" dirty="0" smtClean="0"/>
          </a:p>
          <a:p>
            <a:r>
              <a:rPr lang="ru-RU" dirty="0" smtClean="0">
                <a:solidFill>
                  <a:srgbClr val="FF9933"/>
                </a:solidFill>
              </a:rPr>
              <a:t>?</a:t>
            </a:r>
            <a:endParaRPr lang="en-US" dirty="0" smtClean="0">
              <a:solidFill>
                <a:srgbClr val="FF9933"/>
              </a:solidFill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2232000" y="4032000"/>
            <a:ext cx="4680000" cy="2628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Вывод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истинен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только если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первой посылки обозначает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ту же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величину, что 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посылки.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бы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первой посылки и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посылки обозначали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величины, вывод был бы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же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 величины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обозначить, как того и требует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закон тождества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разными символами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вывод станет, очевидным образом,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невозможен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8" grpId="0" build="p"/>
      <p:bldP spid="10" grpId="0" build="p"/>
      <p:bldP spid="11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28104</TotalTime>
  <Words>721</Words>
  <Application>Microsoft Office PowerPoint</Application>
  <PresentationFormat>Экран (4:3)</PresentationFormat>
  <Paragraphs>205</Paragraphs>
  <Slides>24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Н. И. Бирюков, Д. С Горшенёв, О. М. Решетова  Основы формальной логики</vt:lpstr>
      <vt:lpstr>Предмет, законы и функции логики</vt:lpstr>
      <vt:lpstr>Сущность и предмет логики Понятие логики</vt:lpstr>
      <vt:lpstr>Сущность и предмет логики Понятие теоретического знания</vt:lpstr>
      <vt:lpstr>Сущность и предмет логики Аристотелевская классификация видов знания</vt:lpstr>
      <vt:lpstr>Слайд 6</vt:lpstr>
      <vt:lpstr>Законы логики Закон тождества</vt:lpstr>
      <vt:lpstr>Законы логики Закон тождества</vt:lpstr>
      <vt:lpstr>Законы логики Закон тождества</vt:lpstr>
      <vt:lpstr>Законы логики Закон тождества</vt:lpstr>
      <vt:lpstr>Законы логики Закон противоречия</vt:lpstr>
      <vt:lpstr>Законы логики Закон противоречия</vt:lpstr>
      <vt:lpstr>Законы логики Закон противоречия</vt:lpstr>
      <vt:lpstr>Законы логики Закон противоречия</vt:lpstr>
      <vt:lpstr>Законы логики Закон исключённого третьего</vt:lpstr>
      <vt:lpstr>Законы логики Закон исключённого третьего</vt:lpstr>
      <vt:lpstr>Законы логики Закон исключённого третьего</vt:lpstr>
      <vt:lpstr>Законы логики Закон исключённого третьего</vt:lpstr>
      <vt:lpstr>Слайд 19</vt:lpstr>
      <vt:lpstr>Законы логики Закон достаточного основания</vt:lpstr>
      <vt:lpstr>Законы логики Закон достаточного основания</vt:lpstr>
      <vt:lpstr>Слайд 22</vt:lpstr>
      <vt:lpstr>Формы мышления в традиционной логике</vt:lpstr>
      <vt:lpstr>Слайд 24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1. Предмет, законы и функции логики</dc:subject>
  <dc:creator>Николай Бирюков, Дмитрий Горшенев, Ольга Решетова</dc:creator>
  <dc:description>Редакция марта 2025 г.</dc:description>
  <cp:lastModifiedBy>NICK</cp:lastModifiedBy>
  <cp:revision>1492</cp:revision>
  <cp:lastPrinted>2025-02-14T20:16:57Z</cp:lastPrinted>
  <dcterms:created xsi:type="dcterms:W3CDTF">2004-09-28T22:15:44Z</dcterms:created>
  <dcterms:modified xsi:type="dcterms:W3CDTF">2025-03-23T14:00:11Z</dcterms:modified>
</cp:coreProperties>
</file>